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30240288" cy="4247991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uß, Gabriele" initials="GG" lastIdx="1" clrIdx="0">
    <p:extLst>
      <p:ext uri="{19B8F6BF-5375-455C-9EA6-DF929625EA0E}">
        <p15:presenceInfo xmlns:p15="http://schemas.microsoft.com/office/powerpoint/2012/main" userId="S-1-5-21-482324493-2240940462-4182294721-36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25E"/>
    <a:srgbClr val="9BD059"/>
    <a:srgbClr val="87C4D6"/>
    <a:srgbClr val="F9904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08" autoAdjust="0"/>
    <p:restoredTop sz="94186" autoAdjust="0"/>
  </p:normalViewPr>
  <p:slideViewPr>
    <p:cSldViewPr snapToGrid="0">
      <p:cViewPr>
        <p:scale>
          <a:sx n="66" d="100"/>
          <a:sy n="66" d="100"/>
        </p:scale>
        <p:origin x="-2100" y="-13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73E08-FC0A-4409-834E-44CA793F3444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06625" y="1241425"/>
            <a:ext cx="2384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47319-639D-4009-BF3C-377582347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805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1pPr>
    <a:lvl2pPr marL="454914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2pPr>
    <a:lvl3pPr marL="909828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3pPr>
    <a:lvl4pPr marL="1364742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4pPr>
    <a:lvl5pPr marL="1819656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5pPr>
    <a:lvl6pPr marL="2274570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6pPr>
    <a:lvl7pPr marL="2729484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7pPr>
    <a:lvl8pPr marL="3184398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8pPr>
    <a:lvl9pPr marL="3639312" algn="l" defTabSz="909828" rtl="0" eaLnBrk="1" latinLnBrk="0" hangingPunct="1">
      <a:defRPr sz="11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47319-639D-4009-BF3C-377582347A4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7836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952156"/>
            <a:ext cx="25704245" cy="14789303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3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8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52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61662"/>
            <a:ext cx="6520562" cy="359997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61662"/>
            <a:ext cx="19183683" cy="35999763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862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29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590491"/>
            <a:ext cx="26082248" cy="176704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428121"/>
            <a:ext cx="26082248" cy="9292478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36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308310"/>
            <a:ext cx="12852122" cy="2695311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308310"/>
            <a:ext cx="12852122" cy="2695311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41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61671"/>
            <a:ext cx="26082248" cy="821082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413482"/>
            <a:ext cx="12793057" cy="5103486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516968"/>
            <a:ext cx="12793057" cy="2282312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413482"/>
            <a:ext cx="12856061" cy="5103486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516968"/>
            <a:ext cx="12856061" cy="2282312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20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87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462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16330"/>
            <a:ext cx="15309146" cy="3018827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441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16330"/>
            <a:ext cx="15309146" cy="3018827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62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285B-5D86-489A-AAD5-FD1399207609}" type="datetimeFigureOut">
              <a:rPr lang="de-DE" smtClean="0"/>
              <a:t>14.08.2025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F81DF-795B-4967-8588-8F74F763028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34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3986956" y="21054497"/>
            <a:ext cx="2264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NAOK-Standort: </a:t>
            </a:r>
            <a:r>
              <a:rPr lang="de-DE" dirty="0">
                <a:solidFill>
                  <a:srgbClr val="F9914B"/>
                </a:solidFill>
              </a:rPr>
              <a:t>Essen</a:t>
            </a:r>
            <a:endParaRPr lang="de-DE" dirty="0">
              <a:effectLst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0" y="0"/>
            <a:ext cx="30240288" cy="4514850"/>
          </a:xfrm>
          <a:prstGeom prst="rect">
            <a:avLst/>
          </a:prstGeom>
          <a:solidFill>
            <a:srgbClr val="87C4D6"/>
          </a:solidFill>
          <a:ln>
            <a:solidFill>
              <a:srgbClr val="124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857250" y="307098"/>
            <a:ext cx="27203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600" dirty="0" smtClean="0">
                <a:solidFill>
                  <a:schemeClr val="bg1"/>
                </a:solidFill>
              </a:rPr>
              <a:t>NAOK-Standort </a:t>
            </a:r>
            <a:r>
              <a:rPr lang="de-DE" sz="16600" i="1" dirty="0" smtClean="0">
                <a:solidFill>
                  <a:schemeClr val="bg1"/>
                </a:solidFill>
              </a:rPr>
              <a:t>Essen</a:t>
            </a:r>
            <a:endParaRPr lang="de-DE" sz="16600" dirty="0">
              <a:solidFill>
                <a:schemeClr val="bg1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5475" y="749978"/>
            <a:ext cx="9037638" cy="2324676"/>
          </a:xfrm>
          <a:prstGeom prst="rect">
            <a:avLst/>
          </a:prstGeom>
        </p:spPr>
      </p:pic>
      <p:sp>
        <p:nvSpPr>
          <p:cNvPr id="12" name="Text Box 192"/>
          <p:cNvSpPr txBox="1">
            <a:spLocks noChangeArrowheads="1"/>
          </p:cNvSpPr>
          <p:nvPr/>
        </p:nvSpPr>
        <p:spPr bwMode="auto">
          <a:xfrm>
            <a:off x="0" y="6456838"/>
            <a:ext cx="30240288" cy="4980973"/>
          </a:xfrm>
          <a:prstGeom prst="rect">
            <a:avLst/>
          </a:prstGeom>
          <a:solidFill>
            <a:schemeClr val="bg1"/>
          </a:solidFill>
          <a:ln w="12700">
            <a:solidFill>
              <a:srgbClr val="12425E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 i="1" dirty="0" err="1" smtClean="0">
                <a:solidFill>
                  <a:srgbClr val="C00000"/>
                </a:solidFill>
                <a:latin typeface="Calibri" pitchFamily="34" charset="0"/>
              </a:rPr>
              <a:t>Feldgrößen</a:t>
            </a:r>
            <a:r>
              <a:rPr lang="en-US" sz="6600" i="1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6600" i="1" dirty="0" err="1">
                <a:solidFill>
                  <a:srgbClr val="C00000"/>
                </a:solidFill>
                <a:latin typeface="Calibri" pitchFamily="34" charset="0"/>
              </a:rPr>
              <a:t>eigenständig</a:t>
            </a:r>
            <a:r>
              <a:rPr lang="en-US" sz="6600" i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6600" i="1" dirty="0" err="1" smtClean="0">
                <a:solidFill>
                  <a:srgbClr val="C00000"/>
                </a:solidFill>
                <a:latin typeface="Calibri" pitchFamily="34" charset="0"/>
              </a:rPr>
              <a:t>anpassen</a:t>
            </a:r>
            <a:endParaRPr lang="en-US" sz="6600" i="1" dirty="0">
              <a:solidFill>
                <a:srgbClr val="C00000"/>
              </a:solidFill>
              <a:latin typeface="Calibri" pitchFamily="34" charset="0"/>
            </a:endParaRPr>
          </a:p>
          <a:p>
            <a:pPr eaLnBrk="1" hangingPunct="1"/>
            <a:endParaRPr lang="en-US" sz="5400" dirty="0" smtClean="0">
              <a:latin typeface="Calibri" pitchFamily="34" charset="0"/>
            </a:endParaRPr>
          </a:p>
          <a:p>
            <a:pPr eaLnBrk="1" hangingPunct="1"/>
            <a:r>
              <a:rPr lang="en-US" sz="5400" dirty="0" smtClean="0">
                <a:latin typeface="Calibri" pitchFamily="34" charset="0"/>
              </a:rPr>
              <a:t>Fotos, Name und Funktion im Team, E-Mail</a:t>
            </a:r>
            <a:endParaRPr lang="en-US" sz="5400" dirty="0">
              <a:latin typeface="Calibri" pitchFamily="34" charset="0"/>
            </a:endParaRPr>
          </a:p>
        </p:txBody>
      </p:sp>
      <p:sp>
        <p:nvSpPr>
          <p:cNvPr id="13" name="Rectangle 33"/>
          <p:cNvSpPr/>
          <p:nvPr/>
        </p:nvSpPr>
        <p:spPr>
          <a:xfrm>
            <a:off x="0" y="5771038"/>
            <a:ext cx="30240288" cy="685800"/>
          </a:xfrm>
          <a:prstGeom prst="rect">
            <a:avLst/>
          </a:prstGeom>
          <a:solidFill>
            <a:srgbClr val="12425E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Unser Sport-Team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2"/>
          <p:cNvSpPr txBox="1">
            <a:spLocks noChangeArrowheads="1"/>
          </p:cNvSpPr>
          <p:nvPr/>
        </p:nvSpPr>
        <p:spPr bwMode="auto">
          <a:xfrm>
            <a:off x="0" y="12599285"/>
            <a:ext cx="30240288" cy="5231515"/>
          </a:xfrm>
          <a:prstGeom prst="rect">
            <a:avLst/>
          </a:prstGeom>
          <a:solidFill>
            <a:schemeClr val="bg1"/>
          </a:solidFill>
          <a:ln w="12700">
            <a:solidFill>
              <a:srgbClr val="12425E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400" dirty="0" err="1" smtClean="0">
                <a:latin typeface="Calibri" pitchFamily="34" charset="0"/>
              </a:rPr>
              <a:t>Konkrete</a:t>
            </a:r>
            <a:r>
              <a:rPr lang="en-US" sz="5400" dirty="0" smtClean="0">
                <a:latin typeface="Calibri" pitchFamily="34" charset="0"/>
              </a:rPr>
              <a:t> </a:t>
            </a:r>
            <a:r>
              <a:rPr lang="en-US" sz="5400" dirty="0" err="1" smtClean="0">
                <a:latin typeface="Calibri" pitchFamily="34" charset="0"/>
              </a:rPr>
              <a:t>Angebote</a:t>
            </a:r>
            <a:r>
              <a:rPr lang="en-US" sz="5400" dirty="0" smtClean="0">
                <a:latin typeface="Calibri" pitchFamily="34" charset="0"/>
              </a:rPr>
              <a:t>, </a:t>
            </a:r>
            <a:r>
              <a:rPr lang="en-US" sz="5400" dirty="0" err="1" smtClean="0">
                <a:latin typeface="Calibri" pitchFamily="34" charset="0"/>
              </a:rPr>
              <a:t>Häufigkeit</a:t>
            </a:r>
            <a:r>
              <a:rPr lang="en-US" sz="5400" dirty="0" smtClean="0">
                <a:latin typeface="Calibri" pitchFamily="34" charset="0"/>
              </a:rPr>
              <a:t>, </a:t>
            </a:r>
            <a:r>
              <a:rPr lang="en-US" sz="5400" dirty="0" smtClean="0">
                <a:latin typeface="Calibri" pitchFamily="34" charset="0"/>
              </a:rPr>
              <a:t>Settings (</a:t>
            </a:r>
            <a:r>
              <a:rPr lang="en-US" sz="5400" dirty="0" err="1" smtClean="0">
                <a:latin typeface="Calibri" pitchFamily="34" charset="0"/>
              </a:rPr>
              <a:t>Ambulanz</a:t>
            </a:r>
            <a:r>
              <a:rPr lang="en-US" sz="5400" dirty="0" smtClean="0">
                <a:latin typeface="Calibri" pitchFamily="34" charset="0"/>
              </a:rPr>
              <a:t>, Station, </a:t>
            </a:r>
            <a:r>
              <a:rPr lang="en-US" sz="5400" dirty="0" err="1" smtClean="0">
                <a:latin typeface="Calibri" pitchFamily="34" charset="0"/>
              </a:rPr>
              <a:t>Nachsorge</a:t>
            </a:r>
            <a:r>
              <a:rPr lang="en-US" sz="5400" dirty="0" smtClean="0">
                <a:latin typeface="Calibri" pitchFamily="34" charset="0"/>
              </a:rPr>
              <a:t>) </a:t>
            </a:r>
            <a:endParaRPr lang="en-US" sz="5400" dirty="0">
              <a:latin typeface="Calibri" pitchFamily="34" charset="0"/>
            </a:endParaRPr>
          </a:p>
        </p:txBody>
      </p:sp>
      <p:sp>
        <p:nvSpPr>
          <p:cNvPr id="16" name="Rectangle 33"/>
          <p:cNvSpPr/>
          <p:nvPr/>
        </p:nvSpPr>
        <p:spPr>
          <a:xfrm>
            <a:off x="0" y="11913485"/>
            <a:ext cx="30240288" cy="685800"/>
          </a:xfrm>
          <a:prstGeom prst="rect">
            <a:avLst/>
          </a:prstGeom>
          <a:solidFill>
            <a:srgbClr val="12425E"/>
          </a:solidFill>
          <a:ln w="12700">
            <a:solidFill>
              <a:srgbClr val="124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Unser </a:t>
            </a:r>
            <a:r>
              <a:rPr lang="en-US" sz="4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Versorgungsangebot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" name="Text Box 192"/>
          <p:cNvSpPr txBox="1">
            <a:spLocks noChangeArrowheads="1"/>
          </p:cNvSpPr>
          <p:nvPr/>
        </p:nvSpPr>
        <p:spPr bwMode="auto">
          <a:xfrm>
            <a:off x="0" y="19016367"/>
            <a:ext cx="30240288" cy="7171147"/>
          </a:xfrm>
          <a:prstGeom prst="rect">
            <a:avLst/>
          </a:prstGeom>
          <a:solidFill>
            <a:schemeClr val="bg1"/>
          </a:solidFill>
          <a:ln w="12700">
            <a:solidFill>
              <a:srgbClr val="12425E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5400" dirty="0" smtClean="0">
                <a:latin typeface="Calibri" pitchFamily="34" charset="0"/>
              </a:rPr>
              <a:t>Wenn keine Forschung, dann Kästchen löschen; Stichpunkte und QR-Codes zu interessanten Publikatinen</a:t>
            </a:r>
            <a:endParaRPr lang="en-US" sz="5400" dirty="0">
              <a:latin typeface="Calibri" pitchFamily="34" charset="0"/>
            </a:endParaRPr>
          </a:p>
        </p:txBody>
      </p:sp>
      <p:sp>
        <p:nvSpPr>
          <p:cNvPr id="18" name="Rectangle 33"/>
          <p:cNvSpPr/>
          <p:nvPr/>
        </p:nvSpPr>
        <p:spPr>
          <a:xfrm>
            <a:off x="0" y="18330567"/>
            <a:ext cx="30240288" cy="685800"/>
          </a:xfrm>
          <a:prstGeom prst="rect">
            <a:avLst/>
          </a:prstGeom>
          <a:solidFill>
            <a:srgbClr val="12425E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Unsere</a:t>
            </a:r>
            <a:r>
              <a:rPr lang="en-US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Forschungsprojekte</a:t>
            </a:r>
            <a:r>
              <a:rPr lang="en-US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endParaRPr lang="en-US" sz="4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" name="Text Box 123"/>
          <p:cNvSpPr txBox="1">
            <a:spLocks noChangeArrowheads="1"/>
          </p:cNvSpPr>
          <p:nvPr/>
        </p:nvSpPr>
        <p:spPr bwMode="auto">
          <a:xfrm>
            <a:off x="914400" y="2623804"/>
            <a:ext cx="197739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37" tIns="91440" rIns="137137" bIns="91440" anchor="ctr" anchorCtr="0">
            <a:no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0" i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Since 2017</a:t>
            </a:r>
            <a:endParaRPr lang="en-US" sz="8000" i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1" name="Rectangle 33"/>
          <p:cNvSpPr/>
          <p:nvPr/>
        </p:nvSpPr>
        <p:spPr>
          <a:xfrm>
            <a:off x="0" y="27176931"/>
            <a:ext cx="30240288" cy="768804"/>
          </a:xfrm>
          <a:prstGeom prst="rect">
            <a:avLst/>
          </a:prstGeom>
          <a:solidFill>
            <a:srgbClr val="12425E"/>
          </a:solidFill>
          <a:ln w="12700">
            <a:solidFill>
              <a:srgbClr val="1242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Zertifizierungskriterien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22" name="Text Box 192"/>
          <p:cNvSpPr txBox="1">
            <a:spLocks noChangeArrowheads="1"/>
          </p:cNvSpPr>
          <p:nvPr/>
        </p:nvSpPr>
        <p:spPr bwMode="auto">
          <a:xfrm>
            <a:off x="0" y="27989847"/>
            <a:ext cx="15773400" cy="5138103"/>
          </a:xfrm>
          <a:prstGeom prst="rect">
            <a:avLst/>
          </a:prstGeom>
          <a:solidFill>
            <a:srgbClr val="87C4D6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3200" b="1" dirty="0" smtClean="0">
                <a:solidFill>
                  <a:schemeClr val="bg1"/>
                </a:solidFill>
                <a:latin typeface="Calibri" pitchFamily="34" charset="0"/>
              </a:rPr>
              <a:t>Inhaltliche Anforderungen</a:t>
            </a:r>
          </a:p>
          <a:p>
            <a:pPr eaLnBrk="1" hangingPunct="1"/>
            <a:r>
              <a:rPr lang="de-DE" sz="3200" b="1" dirty="0" smtClean="0">
                <a:latin typeface="Calibri" pitchFamily="34" charset="0"/>
              </a:rPr>
              <a:t>Pflichtkriterien</a:t>
            </a:r>
            <a:endParaRPr lang="de-DE" sz="3200" b="1" dirty="0">
              <a:latin typeface="Calibri" pitchFamily="34" charset="0"/>
            </a:endParaRP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Sporttherapeutisches Angebot zusätzlich zur Physiotherapie (Station und/oder Ambulanz/ </a:t>
            </a:r>
            <a:endParaRPr lang="de-DE" sz="3200" dirty="0" smtClean="0">
              <a:latin typeface="Calibri" pitchFamily="34" charset="0"/>
            </a:endParaRPr>
          </a:p>
          <a:p>
            <a:pPr eaLnBrk="1" hangingPunct="1"/>
            <a:r>
              <a:rPr lang="de-DE" sz="3200" dirty="0">
                <a:latin typeface="Calibri" pitchFamily="34" charset="0"/>
              </a:rPr>
              <a:t> </a:t>
            </a:r>
            <a:r>
              <a:rPr lang="de-DE" sz="3200" dirty="0" smtClean="0">
                <a:latin typeface="Calibri" pitchFamily="34" charset="0"/>
              </a:rPr>
              <a:t>   </a:t>
            </a:r>
            <a:r>
              <a:rPr lang="de-DE" sz="3200" dirty="0" smtClean="0">
                <a:latin typeface="Calibri" pitchFamily="34" charset="0"/>
              </a:rPr>
              <a:t> Tagesklinik)</a:t>
            </a:r>
          </a:p>
          <a:p>
            <a:pPr eaLnBrk="1" hangingPunct="1"/>
            <a:r>
              <a:rPr lang="de-DE" sz="3200" b="1" dirty="0" smtClean="0">
                <a:latin typeface="Calibri" pitchFamily="34" charset="0"/>
              </a:rPr>
              <a:t>Selektivkriterien </a:t>
            </a:r>
            <a:endParaRPr lang="de-DE" sz="3200" b="1" dirty="0">
              <a:latin typeface="Calibri" pitchFamily="34" charset="0"/>
            </a:endParaRP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Integration in ein NAOK-Zentrum mit aktiven Nachsorgeangeboten</a:t>
            </a: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Sportraum fußläufig zur Station mit Ausstattung und exklusiven Nutzungszeiten</a:t>
            </a: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Durchführung motorischer Testverfahren</a:t>
            </a: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Durchführung </a:t>
            </a:r>
            <a:r>
              <a:rPr lang="de-DE" sz="3200" dirty="0" smtClean="0">
                <a:latin typeface="Calibri" pitchFamily="34" charset="0"/>
              </a:rPr>
              <a:t>standardisierter </a:t>
            </a:r>
            <a:r>
              <a:rPr lang="de-DE" sz="3200" dirty="0">
                <a:latin typeface="Calibri" pitchFamily="34" charset="0"/>
              </a:rPr>
              <a:t>Beratungen</a:t>
            </a: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</a:t>
            </a:r>
            <a:r>
              <a:rPr lang="de-DE" sz="3200" dirty="0" smtClean="0">
                <a:latin typeface="Calibri" pitchFamily="34" charset="0"/>
              </a:rPr>
              <a:t>Mitarbeit in / Realisierung von wissenschaftlicher </a:t>
            </a:r>
            <a:r>
              <a:rPr lang="de-DE" sz="3200" dirty="0">
                <a:latin typeface="Calibri" pitchFamily="34" charset="0"/>
              </a:rPr>
              <a:t>Studien</a:t>
            </a:r>
          </a:p>
          <a:p>
            <a:pPr eaLnBrk="1" hangingPunct="1"/>
            <a:endParaRPr lang="de-DE" sz="3200" b="1" dirty="0">
              <a:latin typeface="Calibri" pitchFamily="34" charset="0"/>
            </a:endParaRPr>
          </a:p>
        </p:txBody>
      </p:sp>
      <p:sp>
        <p:nvSpPr>
          <p:cNvPr id="23" name="Text Box 192"/>
          <p:cNvSpPr txBox="1">
            <a:spLocks noChangeArrowheads="1"/>
          </p:cNvSpPr>
          <p:nvPr/>
        </p:nvSpPr>
        <p:spPr bwMode="auto">
          <a:xfrm>
            <a:off x="0" y="37348911"/>
            <a:ext cx="15773400" cy="5016701"/>
          </a:xfrm>
          <a:prstGeom prst="rect">
            <a:avLst/>
          </a:prstGeom>
          <a:solidFill>
            <a:srgbClr val="87C4D6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Strukturelle Voraussetzungen</a:t>
            </a:r>
          </a:p>
          <a:p>
            <a:pPr eaLnBrk="1" hangingPunct="1"/>
            <a:r>
              <a:rPr lang="en-US" sz="3200" b="1" dirty="0">
                <a:latin typeface="Calibri" pitchFamily="34" charset="0"/>
              </a:rPr>
              <a:t>Pflichtkriterien</a:t>
            </a:r>
          </a:p>
          <a:p>
            <a:pPr indent="-180000" eaLnBrk="1" hangingPunct="1"/>
            <a:r>
              <a:rPr lang="de-DE" sz="3200" dirty="0" smtClean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Präsenz auf der NAOK-Homepage: https://www.activeoncokids.org/standorte/ </a:t>
            </a:r>
          </a:p>
          <a:p>
            <a:pPr indent="-180000" eaLnBrk="1" hangingPunct="1"/>
            <a:r>
              <a:rPr lang="en-US" sz="3200" dirty="0" smtClean="0">
                <a:latin typeface="Calibri" pitchFamily="34" charset="0"/>
              </a:rPr>
              <a:t>☐ </a:t>
            </a:r>
            <a:r>
              <a:rPr lang="en-US" sz="3200" dirty="0">
                <a:latin typeface="Calibri" pitchFamily="34" charset="0"/>
              </a:rPr>
              <a:t>Materialpool mit Trainingsgeräten für Koordination, Ausdauer, Kraft (z. B. </a:t>
            </a:r>
            <a:r>
              <a:rPr lang="en-US" sz="3200" dirty="0" err="1">
                <a:latin typeface="Calibri" pitchFamily="34" charset="0"/>
              </a:rPr>
              <a:t>Balanceboard</a:t>
            </a:r>
            <a:r>
              <a:rPr lang="en-US" sz="3200" dirty="0" smtClean="0">
                <a:latin typeface="Calibri" pitchFamily="34" charset="0"/>
              </a:rPr>
              <a:t>,</a:t>
            </a:r>
          </a:p>
          <a:p>
            <a:pPr indent="-180000" eaLnBrk="1" hangingPunct="1"/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smtClean="0">
                <a:latin typeface="Calibri" pitchFamily="34" charset="0"/>
              </a:rPr>
              <a:t>   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</a:rPr>
              <a:t>Stepper, Rubberbands, Medizinbälle, Bälle etc</a:t>
            </a:r>
            <a:r>
              <a:rPr lang="en-US" sz="3200" dirty="0" smtClean="0">
                <a:latin typeface="Calibri" pitchFamily="34" charset="0"/>
              </a:rPr>
              <a:t>.)</a:t>
            </a:r>
          </a:p>
          <a:p>
            <a:pPr eaLnBrk="1" hangingPunct="1"/>
            <a:r>
              <a:rPr lang="en-US" sz="3200" b="1" dirty="0" err="1" smtClean="0">
                <a:latin typeface="Calibri" pitchFamily="34" charset="0"/>
              </a:rPr>
              <a:t>Selektivkriterien</a:t>
            </a:r>
            <a:r>
              <a:rPr lang="en-US" sz="3200" b="1" dirty="0" smtClean="0">
                <a:latin typeface="Calibri" pitchFamily="34" charset="0"/>
              </a:rPr>
              <a:t> </a:t>
            </a:r>
            <a:endParaRPr lang="en-US" sz="3200" b="1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en-US" sz="3200" dirty="0" smtClean="0">
                <a:latin typeface="Calibri" pitchFamily="34" charset="0"/>
              </a:rPr>
              <a:t>GPOH-</a:t>
            </a:r>
            <a:r>
              <a:rPr lang="en-US" sz="3200" dirty="0" err="1" smtClean="0">
                <a:latin typeface="Calibri" pitchFamily="34" charset="0"/>
              </a:rPr>
              <a:t>Mitgliedschaft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einer</a:t>
            </a:r>
            <a:r>
              <a:rPr lang="en-US" sz="3200" dirty="0" smtClean="0">
                <a:latin typeface="Calibri" pitchFamily="34" charset="0"/>
              </a:rPr>
              <a:t> Person </a:t>
            </a:r>
            <a:r>
              <a:rPr lang="en-US" sz="3200" dirty="0" err="1" smtClean="0">
                <a:latin typeface="Calibri" pitchFamily="34" charset="0"/>
              </a:rPr>
              <a:t>aus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dem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Sportteam</a:t>
            </a:r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 smtClean="0">
                <a:latin typeface="Calibri" pitchFamily="34" charset="0"/>
              </a:rPr>
              <a:t>☐ </a:t>
            </a:r>
            <a:r>
              <a:rPr lang="en-US" sz="3200" dirty="0">
                <a:latin typeface="Calibri" pitchFamily="34" charset="0"/>
              </a:rPr>
              <a:t>Teilfinanzierung durch eine gesetzliche Krankenkasse (GKV</a:t>
            </a:r>
            <a:r>
              <a:rPr lang="en-US" sz="3200" dirty="0" smtClean="0">
                <a:latin typeface="Calibri" pitchFamily="34" charset="0"/>
              </a:rPr>
              <a:t>)</a:t>
            </a:r>
          </a:p>
          <a:p>
            <a:pPr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de-DE" sz="3200" dirty="0" smtClean="0">
                <a:latin typeface="Calibri" pitchFamily="34" charset="0"/>
              </a:rPr>
              <a:t>Möglichkeit </a:t>
            </a:r>
            <a:r>
              <a:rPr lang="de-DE" sz="3200" dirty="0">
                <a:latin typeface="Calibri" pitchFamily="34" charset="0"/>
              </a:rPr>
              <a:t>zur Teilnahme an Supervision oder Intervision </a:t>
            </a:r>
            <a:endParaRPr lang="de-DE" sz="3200" dirty="0" smtClean="0">
              <a:latin typeface="Calibri" pitchFamily="34" charset="0"/>
            </a:endParaRPr>
          </a:p>
          <a:p>
            <a:pPr eaLnBrk="1" hangingPunct="1"/>
            <a:r>
              <a:rPr lang="en-US" sz="3200" dirty="0" smtClean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Durchführung einer wöchentlich stattfindenden Nachsorge-Sportgruppe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</p:txBody>
      </p:sp>
      <p:sp>
        <p:nvSpPr>
          <p:cNvPr id="24" name="Text Box 192"/>
          <p:cNvSpPr txBox="1">
            <a:spLocks noChangeArrowheads="1"/>
          </p:cNvSpPr>
          <p:nvPr/>
        </p:nvSpPr>
        <p:spPr bwMode="auto">
          <a:xfrm>
            <a:off x="15987253" y="27983836"/>
            <a:ext cx="14253035" cy="5305848"/>
          </a:xfrm>
          <a:prstGeom prst="rect">
            <a:avLst/>
          </a:prstGeom>
          <a:solidFill>
            <a:srgbClr val="87C4D6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Qualifikation</a:t>
            </a: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Pflichtkriterien</a:t>
            </a:r>
            <a:endParaRPr lang="en-US" sz="3200" b="1" dirty="0">
              <a:latin typeface="Calibri" pitchFamily="34" charset="0"/>
            </a:endParaRP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☐ Mindestens eine Bewegungsfachkraft mit BOP-Zertifizierung</a:t>
            </a: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☐ Teilnahme einer Bewegungsfachkraft innerhalb von vier Jahren an der </a:t>
            </a:r>
            <a:r>
              <a:rPr lang="de-DE" sz="3200" dirty="0" smtClean="0">
                <a:latin typeface="Calibri" pitchFamily="34" charset="0"/>
              </a:rPr>
              <a:t>NAOK-</a:t>
            </a: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 </a:t>
            </a:r>
            <a:r>
              <a:rPr lang="de-DE" sz="3200" dirty="0" smtClean="0">
                <a:latin typeface="Calibri" pitchFamily="34" charset="0"/>
              </a:rPr>
              <a:t>    </a:t>
            </a:r>
            <a:r>
              <a:rPr lang="de-DE" sz="3200" dirty="0" smtClean="0">
                <a:latin typeface="Calibri" pitchFamily="34" charset="0"/>
              </a:rPr>
              <a:t>Konferenz </a:t>
            </a:r>
            <a:r>
              <a:rPr lang="de-DE" sz="3200" dirty="0">
                <a:latin typeface="Calibri" pitchFamily="34" charset="0"/>
              </a:rPr>
              <a:t>(zweitägig, inkl. Mitgliederversammlung &amp; Wahl)</a:t>
            </a: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☐ Teilnahme mindestens einer Ärztin / eines Arztes innerhalb von zwei Jahren </a:t>
            </a:r>
            <a:r>
              <a:rPr lang="de-DE" sz="3200" dirty="0" smtClean="0">
                <a:latin typeface="Calibri" pitchFamily="34" charset="0"/>
              </a:rPr>
              <a:t>an</a:t>
            </a: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 </a:t>
            </a:r>
            <a:r>
              <a:rPr lang="de-DE" sz="3200" dirty="0" smtClean="0">
                <a:latin typeface="Calibri" pitchFamily="34" charset="0"/>
              </a:rPr>
              <a:t>    </a:t>
            </a:r>
            <a:r>
              <a:rPr lang="de-DE" sz="3200" dirty="0" smtClean="0">
                <a:latin typeface="Calibri" pitchFamily="34" charset="0"/>
              </a:rPr>
              <a:t>der 60-minütigen </a:t>
            </a:r>
            <a:r>
              <a:rPr lang="de-DE" sz="3200" dirty="0">
                <a:latin typeface="Calibri" pitchFamily="34" charset="0"/>
              </a:rPr>
              <a:t>Online-Fortbildung </a:t>
            </a:r>
            <a:endParaRPr lang="de-DE" sz="3200" dirty="0" smtClean="0">
              <a:latin typeface="Calibri" pitchFamily="34" charset="0"/>
            </a:endParaRPr>
          </a:p>
          <a:p>
            <a:pPr indent="-180000" eaLnBrk="1" hangingPunct="1"/>
            <a:r>
              <a:rPr lang="en-US" sz="3200" b="1" dirty="0" err="1" smtClean="0">
                <a:latin typeface="Calibri" pitchFamily="34" charset="0"/>
              </a:rPr>
              <a:t>Selektivkriterien</a:t>
            </a:r>
            <a:r>
              <a:rPr lang="en-US" sz="3200" b="1" dirty="0" smtClean="0">
                <a:latin typeface="Calibri" pitchFamily="34" charset="0"/>
              </a:rPr>
              <a:t> </a:t>
            </a:r>
            <a:endParaRPr lang="en-US" sz="3200" b="1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Aktive Teilnahme in einer NAOK-AG (z. B. Research Group, NAOK-Dialog, </a:t>
            </a:r>
            <a:endParaRPr lang="de-DE" sz="3200" dirty="0" smtClean="0">
              <a:latin typeface="Calibri" pitchFamily="34" charset="0"/>
            </a:endParaRPr>
          </a:p>
          <a:p>
            <a:pPr eaLnBrk="1" hangingPunct="1"/>
            <a:r>
              <a:rPr lang="de-DE" sz="3200" dirty="0" smtClean="0">
                <a:latin typeface="Calibri" pitchFamily="34" charset="0"/>
              </a:rPr>
              <a:t>     AG AE-Register</a:t>
            </a:r>
            <a:r>
              <a:rPr lang="de-DE" sz="3200" dirty="0">
                <a:latin typeface="Calibri" pitchFamily="34" charset="0"/>
              </a:rPr>
              <a:t>, AG AWMF-S2k-Leitlinie, </a:t>
            </a:r>
            <a:r>
              <a:rPr lang="de-DE" sz="3200" dirty="0" smtClean="0">
                <a:latin typeface="Calibri" pitchFamily="34" charset="0"/>
              </a:rPr>
              <a:t>AG Zertifizierung, Steuerungsgruppe</a:t>
            </a:r>
            <a:r>
              <a:rPr lang="de-DE" dirty="0"/>
              <a:t>)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25" name="Text Box 192"/>
          <p:cNvSpPr txBox="1">
            <a:spLocks noChangeArrowheads="1"/>
          </p:cNvSpPr>
          <p:nvPr/>
        </p:nvSpPr>
        <p:spPr bwMode="auto">
          <a:xfrm>
            <a:off x="0" y="33192996"/>
            <a:ext cx="15773400" cy="4044040"/>
          </a:xfrm>
          <a:prstGeom prst="rect">
            <a:avLst/>
          </a:prstGeom>
          <a:solidFill>
            <a:srgbClr val="87C4D6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Dokumentation</a:t>
            </a: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Pflichtkriterien</a:t>
            </a:r>
            <a:endParaRPr lang="en-US" sz="3200" b="1" dirty="0">
              <a:latin typeface="Calibri" pitchFamily="34" charset="0"/>
            </a:endParaRPr>
          </a:p>
          <a:p>
            <a:pPr indent="-180000"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Klinikinterne Dokumentation der sporttherapeutischen Maßnahmen und etwaiger </a:t>
            </a:r>
            <a:r>
              <a:rPr lang="de-DE" sz="3200" dirty="0" err="1" smtClean="0">
                <a:latin typeface="Calibri" pitchFamily="34" charset="0"/>
              </a:rPr>
              <a:t>Adverse</a:t>
            </a:r>
            <a:endParaRPr lang="de-DE" sz="3200" dirty="0" smtClean="0">
              <a:latin typeface="Calibri" pitchFamily="34" charset="0"/>
            </a:endParaRPr>
          </a:p>
          <a:p>
            <a:pPr indent="-180000" eaLnBrk="1" hangingPunct="1"/>
            <a:r>
              <a:rPr lang="de-DE" sz="3200" dirty="0" smtClean="0">
                <a:latin typeface="Calibri" pitchFamily="34" charset="0"/>
              </a:rPr>
              <a:t>     Events </a:t>
            </a:r>
            <a:r>
              <a:rPr lang="de-DE" sz="3200" dirty="0">
                <a:latin typeface="Calibri" pitchFamily="34" charset="0"/>
              </a:rPr>
              <a:t>in der </a:t>
            </a:r>
            <a:r>
              <a:rPr lang="de-DE" sz="3200" dirty="0" smtClean="0">
                <a:latin typeface="Calibri" pitchFamily="34" charset="0"/>
              </a:rPr>
              <a:t>Patientenakte</a:t>
            </a:r>
          </a:p>
          <a:p>
            <a:pPr indent="-180000" eaLnBrk="1" hangingPunct="1"/>
            <a:r>
              <a:rPr lang="en-US" sz="3200" b="1" dirty="0" smtClean="0">
                <a:latin typeface="Calibri" pitchFamily="34" charset="0"/>
              </a:rPr>
              <a:t>Selektivkriterien </a:t>
            </a:r>
            <a:endParaRPr lang="en-US" sz="3200" b="1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Teilnahme an der multizentrischen Studie „Register – Erfassung unerwünschter </a:t>
            </a:r>
            <a:r>
              <a:rPr lang="de-DE" sz="3200" dirty="0" smtClean="0">
                <a:latin typeface="Calibri" pitchFamily="34" charset="0"/>
              </a:rPr>
              <a:t>Ereignisse</a:t>
            </a:r>
          </a:p>
          <a:p>
            <a:pPr eaLnBrk="1" hangingPunct="1"/>
            <a:r>
              <a:rPr lang="de-DE" sz="3200" dirty="0">
                <a:latin typeface="Calibri" pitchFamily="34" charset="0"/>
              </a:rPr>
              <a:t> </a:t>
            </a:r>
            <a:r>
              <a:rPr lang="de-DE" sz="3200" dirty="0" smtClean="0">
                <a:latin typeface="Calibri" pitchFamily="34" charset="0"/>
              </a:rPr>
              <a:t>   </a:t>
            </a:r>
            <a:r>
              <a:rPr lang="de-DE" sz="3200" dirty="0" smtClean="0">
                <a:latin typeface="Calibri" pitchFamily="34" charset="0"/>
              </a:rPr>
              <a:t> </a:t>
            </a:r>
            <a:r>
              <a:rPr lang="de-DE" sz="3200" dirty="0">
                <a:latin typeface="Calibri" pitchFamily="34" charset="0"/>
              </a:rPr>
              <a:t>während supervidierter sporttherapeutischer Interventionen in der Kinderonkologie“ </a:t>
            </a:r>
            <a:endParaRPr lang="de-DE" sz="3200" dirty="0" smtClean="0">
              <a:latin typeface="Calibri" pitchFamily="34" charset="0"/>
            </a:endParaRPr>
          </a:p>
          <a:p>
            <a:pPr eaLnBrk="1" hangingPunct="1"/>
            <a:r>
              <a:rPr lang="de-DE" sz="3200" dirty="0">
                <a:latin typeface="Calibri" pitchFamily="34" charset="0"/>
              </a:rPr>
              <a:t> </a:t>
            </a:r>
            <a:r>
              <a:rPr lang="de-DE" sz="3200" dirty="0" smtClean="0">
                <a:latin typeface="Calibri" pitchFamily="34" charset="0"/>
              </a:rPr>
              <a:t>    </a:t>
            </a:r>
            <a:r>
              <a:rPr lang="de-DE" sz="3200" dirty="0" smtClean="0">
                <a:latin typeface="Calibri" pitchFamily="34" charset="0"/>
              </a:rPr>
              <a:t>(</a:t>
            </a:r>
            <a:r>
              <a:rPr lang="de-DE" sz="3200" dirty="0">
                <a:latin typeface="Calibri" pitchFamily="34" charset="0"/>
              </a:rPr>
              <a:t>DRKS00037046)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26" name="Text Box 192"/>
          <p:cNvSpPr txBox="1">
            <a:spLocks noChangeArrowheads="1"/>
          </p:cNvSpPr>
          <p:nvPr/>
        </p:nvSpPr>
        <p:spPr bwMode="auto">
          <a:xfrm>
            <a:off x="15987253" y="33365885"/>
            <a:ext cx="14253035" cy="4632515"/>
          </a:xfrm>
          <a:prstGeom prst="rect">
            <a:avLst/>
          </a:prstGeom>
          <a:solidFill>
            <a:srgbClr val="87C4D6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Interdisziplinäre Verankerung</a:t>
            </a: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Pflichtkriterien</a:t>
            </a:r>
            <a:endParaRPr lang="en-US" sz="3200" b="1" dirty="0">
              <a:latin typeface="Calibri" pitchFamily="34" charset="0"/>
            </a:endParaRPr>
          </a:p>
          <a:p>
            <a:pPr indent="-180000" eaLnBrk="1" hangingPunct="1"/>
            <a:r>
              <a:rPr lang="en-US" sz="3200" dirty="0">
                <a:latin typeface="Calibri" pitchFamily="34" charset="0"/>
              </a:rPr>
              <a:t>☐ </a:t>
            </a:r>
            <a:r>
              <a:rPr lang="de-DE" sz="3200" dirty="0" smtClean="0">
                <a:latin typeface="Calibri" pitchFamily="34" charset="0"/>
              </a:rPr>
              <a:t>Wöchentliche </a:t>
            </a:r>
            <a:r>
              <a:rPr lang="de-DE" sz="3200" dirty="0">
                <a:latin typeface="Calibri" pitchFamily="34" charset="0"/>
              </a:rPr>
              <a:t>Teilnahme an </a:t>
            </a:r>
            <a:r>
              <a:rPr lang="de-DE" sz="3200" dirty="0" smtClean="0">
                <a:latin typeface="Calibri" pitchFamily="34" charset="0"/>
              </a:rPr>
              <a:t>einer interprofessionellen </a:t>
            </a:r>
            <a:r>
              <a:rPr lang="de-DE" sz="3200" dirty="0" smtClean="0">
                <a:latin typeface="Calibri" pitchFamily="34" charset="0"/>
              </a:rPr>
              <a:t>Visite</a:t>
            </a:r>
            <a:endParaRPr lang="de-DE" sz="3200" dirty="0">
              <a:latin typeface="Calibri" pitchFamily="34" charset="0"/>
            </a:endParaRPr>
          </a:p>
          <a:p>
            <a:pPr indent="-180000" eaLnBrk="1" hangingPunct="1"/>
            <a:r>
              <a:rPr lang="de-DE" sz="3200" dirty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	Feste Ansprechpartner*innen aus den Bereichen Pflege, Physiotherapie, Psychosoziale Dienste und </a:t>
            </a:r>
            <a:r>
              <a:rPr lang="de-DE" sz="3200" dirty="0" smtClean="0">
                <a:latin typeface="Calibri" pitchFamily="34" charset="0"/>
              </a:rPr>
              <a:t>Medizin</a:t>
            </a:r>
          </a:p>
          <a:p>
            <a:pPr indent="-180000" eaLnBrk="1" hangingPunct="1"/>
            <a:r>
              <a:rPr lang="en-US" sz="3200" b="1" dirty="0" err="1" smtClean="0">
                <a:latin typeface="Calibri" pitchFamily="34" charset="0"/>
              </a:rPr>
              <a:t>Selektivkriterien</a:t>
            </a:r>
            <a:r>
              <a:rPr lang="en-US" sz="3200" b="1" dirty="0" smtClean="0">
                <a:latin typeface="Calibri" pitchFamily="34" charset="0"/>
              </a:rPr>
              <a:t> </a:t>
            </a:r>
            <a:endParaRPr lang="en-US" sz="3200" b="1" dirty="0">
              <a:latin typeface="Calibri" pitchFamily="34" charset="0"/>
            </a:endParaRPr>
          </a:p>
          <a:p>
            <a:pPr eaLnBrk="1" hangingPunct="1"/>
            <a:r>
              <a:rPr lang="de-DE" sz="3200" dirty="0">
                <a:latin typeface="Calibri" pitchFamily="34" charset="0"/>
              </a:rPr>
              <a:t>☐ </a:t>
            </a:r>
            <a:r>
              <a:rPr lang="de-DE" sz="3200" dirty="0">
                <a:latin typeface="Calibri" pitchFamily="34" charset="0"/>
              </a:rPr>
              <a:t>	Teilnahme an thematisch relevanten Fachtagungen an mindestens </a:t>
            </a:r>
            <a:r>
              <a:rPr lang="de-DE" sz="3200" dirty="0" smtClean="0">
                <a:latin typeface="Calibri" pitchFamily="34" charset="0"/>
              </a:rPr>
              <a:t>einem</a:t>
            </a:r>
          </a:p>
          <a:p>
            <a:pPr eaLnBrk="1" hangingPunct="1"/>
            <a:r>
              <a:rPr lang="de-DE" sz="3200" dirty="0" smtClean="0">
                <a:latin typeface="Calibri" pitchFamily="34" charset="0"/>
              </a:rPr>
              <a:t>     </a:t>
            </a:r>
            <a:r>
              <a:rPr lang="de-DE" sz="3200" dirty="0">
                <a:latin typeface="Calibri" pitchFamily="34" charset="0"/>
              </a:rPr>
              <a:t>Zeitpunkt im </a:t>
            </a:r>
            <a:r>
              <a:rPr lang="de-DE" sz="3200" dirty="0" smtClean="0">
                <a:latin typeface="Calibri" pitchFamily="34" charset="0"/>
              </a:rPr>
              <a:t>2-Jahresrhythmus</a:t>
            </a:r>
          </a:p>
          <a:p>
            <a:pPr eaLnBrk="1" hangingPunct="1"/>
            <a:r>
              <a:rPr lang="de-DE" sz="3200" dirty="0" smtClean="0">
                <a:latin typeface="Calibri" pitchFamily="34" charset="0"/>
              </a:rPr>
              <a:t>☐ Präsentation </a:t>
            </a:r>
            <a:r>
              <a:rPr lang="de-DE" sz="3200" dirty="0">
                <a:latin typeface="Calibri" pitchFamily="34" charset="0"/>
              </a:rPr>
              <a:t>von Vorträgen auf Fachtagungen oder Fortbildungsveranstaltungen</a:t>
            </a:r>
            <a:endParaRPr lang="de-DE" sz="3200" dirty="0">
              <a:latin typeface="Calibri" pitchFamily="34" charset="0"/>
            </a:endParaRPr>
          </a:p>
        </p:txBody>
      </p:sp>
      <p:sp>
        <p:nvSpPr>
          <p:cNvPr id="27" name="Text Box 192"/>
          <p:cNvSpPr txBox="1">
            <a:spLocks noChangeArrowheads="1"/>
          </p:cNvSpPr>
          <p:nvPr/>
        </p:nvSpPr>
        <p:spPr bwMode="auto">
          <a:xfrm>
            <a:off x="15987253" y="38074601"/>
            <a:ext cx="14253036" cy="4291011"/>
          </a:xfrm>
          <a:prstGeom prst="rect">
            <a:avLst/>
          </a:prstGeom>
          <a:solidFill>
            <a:srgbClr val="9BD059"/>
          </a:solidFill>
          <a:ln w="12700">
            <a:solidFill>
              <a:schemeClr val="bg1"/>
            </a:solidFill>
          </a:ln>
          <a:effectLst/>
        </p:spPr>
        <p:txBody>
          <a:bodyPr lIns="137137" tIns="137137" rIns="137137" bIns="137137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chemeClr val="bg1"/>
                </a:solidFill>
                <a:latin typeface="Calibri" pitchFamily="34" charset="0"/>
              </a:rPr>
              <a:t>Ergebnisse</a:t>
            </a:r>
            <a:r>
              <a:rPr lang="en-US" sz="3200" b="1" dirty="0">
                <a:solidFill>
                  <a:schemeClr val="bg1"/>
                </a:solidFill>
                <a:latin typeface="Calibri" pitchFamily="34" charset="0"/>
              </a:rPr>
              <a:t>																			</a:t>
            </a:r>
            <a:r>
              <a:rPr lang="en-US" sz="3200" b="1" dirty="0" err="1">
                <a:solidFill>
                  <a:schemeClr val="bg1"/>
                </a:solidFill>
                <a:latin typeface="Calibri" pitchFamily="34" charset="0"/>
              </a:rPr>
              <a:t>Allgemeines</a:t>
            </a:r>
            <a:endParaRPr lang="en-US" sz="3200" b="1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endParaRPr lang="en-US" sz="3200" b="1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en-US" sz="2000" b="1" smtClean="0">
                <a:solidFill>
                  <a:schemeClr val="bg1"/>
                </a:solidFill>
                <a:latin typeface="Calibri" pitchFamily="34" charset="0"/>
              </a:rPr>
              <a:t>Pflichtkriterien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n-US" sz="2000" b="1" u="sng" dirty="0" smtClean="0">
                <a:solidFill>
                  <a:schemeClr val="bg1"/>
                </a:solidFill>
                <a:latin typeface="Calibri" pitchFamily="34" charset="0"/>
              </a:rPr>
              <a:t>    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Calibri" pitchFamily="34" charset="0"/>
              </a:rPr>
              <a:t>/13</a:t>
            </a:r>
            <a:endParaRPr lang="en-US" sz="2000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endParaRPr lang="en-US" sz="2000" b="1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en-US" sz="2000" b="1" dirty="0" err="1" smtClean="0">
                <a:solidFill>
                  <a:schemeClr val="bg1"/>
                </a:solidFill>
                <a:latin typeface="Calibri" pitchFamily="34" charset="0"/>
              </a:rPr>
              <a:t>Selektivkriterien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n-US" sz="2000" b="1" u="sng" dirty="0" smtClean="0">
                <a:solidFill>
                  <a:schemeClr val="bg1"/>
                </a:solidFill>
                <a:latin typeface="Calibri" pitchFamily="34" charset="0"/>
              </a:rPr>
              <a:t>    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/13</a:t>
            </a:r>
          </a:p>
          <a:p>
            <a:pPr eaLnBrk="1" hangingPunct="1"/>
            <a:endParaRPr lang="en-US" sz="2000" b="1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en-US" sz="2000" b="1" dirty="0" err="1" smtClean="0">
                <a:solidFill>
                  <a:schemeClr val="bg1"/>
                </a:solidFill>
                <a:latin typeface="Calibri" pitchFamily="34" charset="0"/>
              </a:rPr>
              <a:t>Hauptansprechperson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des NAOK-</a:t>
            </a:r>
            <a:r>
              <a:rPr lang="en-US" sz="2000" b="1" dirty="0" err="1" smtClean="0">
                <a:solidFill>
                  <a:schemeClr val="bg1"/>
                </a:solidFill>
                <a:latin typeface="Calibri" pitchFamily="34" charset="0"/>
              </a:rPr>
              <a:t>Standortes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:</a:t>
            </a:r>
          </a:p>
          <a:p>
            <a:pPr eaLnBrk="1" hangingPunct="1"/>
            <a:endParaRPr lang="en-US" sz="2000" b="1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en-US" sz="2000" b="1" dirty="0" err="1" smtClean="0">
                <a:solidFill>
                  <a:schemeClr val="bg1"/>
                </a:solidFill>
                <a:latin typeface="Calibri" pitchFamily="34" charset="0"/>
              </a:rPr>
              <a:t>Prüfendes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NAOK-</a:t>
            </a:r>
            <a:r>
              <a:rPr lang="en-US" sz="2000" b="1" dirty="0" err="1" smtClean="0">
                <a:solidFill>
                  <a:schemeClr val="bg1"/>
                </a:solidFill>
                <a:latin typeface="Calibri" pitchFamily="34" charset="0"/>
              </a:rPr>
              <a:t>Steuerungsmitglied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:</a:t>
            </a:r>
          </a:p>
          <a:p>
            <a:pPr eaLnBrk="1" hangingPunct="1"/>
            <a:endParaRPr lang="en-US" sz="2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64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381</Words>
  <Application>Microsoft Office PowerPoint</Application>
  <PresentationFormat>Benutzerdefiniert</PresentationFormat>
  <Paragraphs>68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Universitätsklinikum 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Gauß, Gabriele</dc:creator>
  <cp:lastModifiedBy>Gauß, Gabriele</cp:lastModifiedBy>
  <cp:revision>89</cp:revision>
  <cp:lastPrinted>2022-10-19T09:52:59Z</cp:lastPrinted>
  <dcterms:created xsi:type="dcterms:W3CDTF">2022-10-17T08:39:39Z</dcterms:created>
  <dcterms:modified xsi:type="dcterms:W3CDTF">2025-08-14T08:37:58Z</dcterms:modified>
</cp:coreProperties>
</file>