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1084" r:id="rId2"/>
    <p:sldId id="1143" r:id="rId3"/>
    <p:sldId id="1168" r:id="rId4"/>
    <p:sldId id="1169" r:id="rId5"/>
    <p:sldId id="1163" r:id="rId6"/>
    <p:sldId id="1142" r:id="rId7"/>
    <p:sldId id="1145" r:id="rId8"/>
    <p:sldId id="1140" r:id="rId9"/>
    <p:sldId id="1160" r:id="rId10"/>
    <p:sldId id="1161" r:id="rId11"/>
    <p:sldId id="1144" r:id="rId12"/>
    <p:sldId id="996" r:id="rId13"/>
    <p:sldId id="1044" r:id="rId14"/>
    <p:sldId id="1155" r:id="rId15"/>
    <p:sldId id="1148" r:id="rId16"/>
    <p:sldId id="1149" r:id="rId17"/>
    <p:sldId id="1150" r:id="rId18"/>
    <p:sldId id="1152" r:id="rId19"/>
    <p:sldId id="1156" r:id="rId20"/>
    <p:sldId id="256" r:id="rId21"/>
    <p:sldId id="1157" r:id="rId22"/>
    <p:sldId id="1162" r:id="rId23"/>
    <p:sldId id="1159" r:id="rId24"/>
    <p:sldId id="1147" r:id="rId25"/>
    <p:sldId id="1164" r:id="rId26"/>
    <p:sldId id="1170" r:id="rId27"/>
    <p:sldId id="1166" r:id="rId28"/>
    <p:sldId id="1167" r:id="rId29"/>
    <p:sldId id="1165" r:id="rId30"/>
    <p:sldId id="1171" r:id="rId31"/>
    <p:sldId id="1158" r:id="rId32"/>
    <p:sldId id="1153" r:id="rId33"/>
  </p:sldIdLst>
  <p:sldSz cx="12192000" cy="6858000"/>
  <p:notesSz cx="6858000" cy="9239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766"/>
    <a:srgbClr val="87C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86740" autoAdjust="0"/>
  </p:normalViewPr>
  <p:slideViewPr>
    <p:cSldViewPr snapToGrid="0">
      <p:cViewPr varScale="1">
        <p:scale>
          <a:sx n="96" d="100"/>
          <a:sy n="96" d="100"/>
        </p:scale>
        <p:origin x="10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57E5A-58A2-48F4-83EA-D6BE2E9501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58DE9-8578-4462-9BA2-35AB786B98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608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4153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349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770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DE" kern="100" dirty="0"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Wer ist heute verhindert?</a:t>
            </a:r>
            <a:endParaRPr lang="de-DE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de-DE" kern="100" dirty="0"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AG</a:t>
            </a:r>
            <a:r>
              <a:rPr lang="de-DE" kern="100" dirty="0"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 Vollständig?</a:t>
            </a:r>
            <a:endParaRPr lang="de-DE" kern="100" dirty="0"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58DE9-8578-4462-9BA2-35AB786B98C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2953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650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Wer noch keine E-Mail bekommen hat, soll sich melden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58DE9-8578-4462-9BA2-35AB786B98C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5825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313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A1384-5C85-4D36-8415-4AB3FE1EAC35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6681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4199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NAOK und GPOH </a:t>
            </a:r>
            <a:r>
              <a:rPr lang="en-US" dirty="0" err="1">
                <a:latin typeface="Calibri"/>
                <a:cs typeface="Calibri"/>
              </a:rPr>
              <a:t>Verteiler</a:t>
            </a:r>
            <a:r>
              <a:rPr lang="en-US" dirty="0">
                <a:latin typeface="Calibri"/>
                <a:cs typeface="Calibri"/>
              </a:rPr>
              <a:t> </a:t>
            </a:r>
            <a:r>
              <a:rPr lang="en-US" dirty="0" err="1">
                <a:latin typeface="Calibri"/>
                <a:cs typeface="Calibri"/>
              </a:rPr>
              <a:t>genutzt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zum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Verschicken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58DE9-8578-4462-9BA2-35AB786B98CE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5136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3633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cs typeface="Calibri"/>
              </a:rPr>
              <a:t>Ergebnisse</a:t>
            </a:r>
            <a:r>
              <a:rPr lang="en-US" dirty="0">
                <a:latin typeface="Calibri"/>
                <a:cs typeface="Calibri"/>
              </a:rPr>
              <a:t> der </a:t>
            </a:r>
            <a:r>
              <a:rPr lang="en-US" dirty="0" err="1">
                <a:latin typeface="Calibri"/>
                <a:cs typeface="Calibri"/>
              </a:rPr>
              <a:t>Freitexte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aus</a:t>
            </a:r>
            <a:r>
              <a:rPr lang="en-US" dirty="0">
                <a:latin typeface="Calibri"/>
                <a:cs typeface="Calibri"/>
              </a:rPr>
              <a:t> der </a:t>
            </a:r>
            <a:r>
              <a:rPr lang="en-US" dirty="0" err="1">
                <a:latin typeface="Calibri"/>
                <a:cs typeface="Calibri"/>
              </a:rPr>
              <a:t>Umfrage</a:t>
            </a:r>
            <a:r>
              <a:rPr lang="en-US" dirty="0">
                <a:latin typeface="Calibri"/>
                <a:cs typeface="Calibri"/>
              </a:rPr>
              <a:t>!!! </a:t>
            </a:r>
            <a:r>
              <a:rPr lang="en-US" dirty="0" err="1">
                <a:latin typeface="Calibri"/>
                <a:cs typeface="Calibri"/>
              </a:rPr>
              <a:t>Wichtig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für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Redaktion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58DE9-8578-4462-9BA2-35AB786B98CE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0204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619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Liefern: eigenständiges Dokument aus LL Word, Teil rauskopieren und Änderungsmodus nutzen</a:t>
            </a:r>
          </a:p>
          <a:p>
            <a:r>
              <a:rPr lang="de-DE" dirty="0"/>
              <a:t>Literatur als Kommentar einfügen mit DOI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58DE9-8578-4462-9BA2-35AB786B98CE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733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6987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AG Vollständig?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r>
              <a:rPr lang="de-DE" kern="100" dirty="0">
                <a:latin typeface="Calibri"/>
                <a:cs typeface="Calibri"/>
              </a:rPr>
              <a:t>Wir verschicken Vorschlag für Einteilung mit dem Protokoll, ist das ok? Arbeitsweise und Themengebiet</a:t>
            </a:r>
          </a:p>
          <a:p>
            <a:r>
              <a:rPr lang="de-DE" kern="100" dirty="0">
                <a:latin typeface="Calibri"/>
                <a:cs typeface="Calibri"/>
              </a:rPr>
              <a:t>Ein Sprecher/in pro AG / E-Mails alle 3-4 Wochen mit aktuellem Stand / Fragen ob es Rückfragen gibt?</a:t>
            </a:r>
          </a:p>
          <a:p>
            <a:endParaRPr lang="de-DE" kern="100" dirty="0">
              <a:latin typeface="Calibri"/>
              <a:cs typeface="Calibri"/>
            </a:endParaRPr>
          </a:p>
          <a:p>
            <a:endParaRPr lang="de-DE" kern="100" dirty="0">
              <a:latin typeface="Calibri"/>
              <a:cs typeface="Calibri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58DE9-8578-4462-9BA2-35AB786B98CE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2129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520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Link – </a:t>
            </a:r>
            <a:r>
              <a:rPr lang="en-US" dirty="0" err="1">
                <a:latin typeface="Calibri"/>
                <a:cs typeface="Calibri"/>
              </a:rPr>
              <a:t>nur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für</a:t>
            </a:r>
            <a:r>
              <a:rPr lang="en-US" dirty="0">
                <a:latin typeface="Calibri"/>
                <a:cs typeface="Calibri"/>
              </a:rPr>
              <a:t> Interne </a:t>
            </a:r>
            <a:r>
              <a:rPr lang="en-US" dirty="0" err="1">
                <a:latin typeface="Calibri"/>
                <a:cs typeface="Calibri"/>
              </a:rPr>
              <a:t>nutzbar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bekommen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sie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noch</a:t>
            </a:r>
            <a:r>
              <a:rPr lang="en-US" dirty="0">
                <a:latin typeface="Calibri"/>
                <a:cs typeface="Calibri"/>
              </a:rPr>
              <a:t>! </a:t>
            </a:r>
            <a:r>
              <a:rPr lang="en-US" dirty="0" err="1">
                <a:latin typeface="Calibri"/>
                <a:cs typeface="Calibri"/>
              </a:rPr>
              <a:t>Protokolle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usw</a:t>
            </a:r>
            <a:r>
              <a:rPr lang="en-US" dirty="0">
                <a:latin typeface="Calibri"/>
                <a:cs typeface="Calibri"/>
              </a:rPr>
              <a:t>., </a:t>
            </a:r>
            <a:r>
              <a:rPr lang="en-US" dirty="0" err="1">
                <a:latin typeface="Calibri"/>
                <a:cs typeface="Calibri"/>
              </a:rPr>
              <a:t>macht</a:t>
            </a:r>
            <a:r>
              <a:rPr lang="en-US" dirty="0">
                <a:latin typeface="Calibri"/>
                <a:cs typeface="Calibri"/>
              </a:rPr>
              <a:t> Celine </a:t>
            </a:r>
            <a:r>
              <a:rPr lang="en-US" dirty="0" err="1">
                <a:latin typeface="Calibri"/>
                <a:cs typeface="Calibri"/>
              </a:rPr>
              <a:t>zusammen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mit</a:t>
            </a:r>
            <a:r>
              <a:rPr lang="en-US" dirty="0">
                <a:latin typeface="Calibri"/>
                <a:cs typeface="Calibri"/>
              </a:rPr>
              <a:t> dem </a:t>
            </a:r>
            <a:r>
              <a:rPr lang="en-US" dirty="0" err="1">
                <a:latin typeface="Calibri"/>
                <a:cs typeface="Calibri"/>
              </a:rPr>
              <a:t>Protokoll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58DE9-8578-4462-9BA2-35AB786B98CE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047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r>
              <a:rPr lang="de-DE" kern="100" dirty="0">
                <a:latin typeface="Calibri"/>
                <a:cs typeface="Calibri"/>
              </a:rPr>
              <a:t>Celine: HP + Protokoll</a:t>
            </a:r>
          </a:p>
          <a:p>
            <a:r>
              <a:rPr lang="de-DE" kern="100" dirty="0">
                <a:latin typeface="Calibri"/>
                <a:cs typeface="Calibri"/>
              </a:rPr>
              <a:t>Immer an Kontaktadresse schreiben, bekommen wir 3 </a:t>
            </a:r>
          </a:p>
          <a:p>
            <a:endParaRPr lang="de-DE" dirty="0">
              <a:latin typeface="Aptos"/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877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Vorstellung (Name, FG/Institution, </a:t>
            </a:r>
            <a:r>
              <a:rPr lang="de-DE" sz="1200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Rolle wird durch Moderation benannt</a:t>
            </a: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F958F-302C-477B-9AA1-78207D94DA05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6362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AG Vollständig?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58DE9-8578-4462-9BA2-35AB786B98CE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0711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30FC30-08BD-88F8-9CA3-8C7B87F85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FE15B73-F814-D88A-F29F-14AE0B009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012D7B-8781-B70A-C81F-CB8F7E43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513C05-A3F0-E0A6-0875-8B95B3FE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EEEB29-AB04-BAB8-3C8D-4DE4A7749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103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16B71-A57C-2422-54B8-F701BF204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CD26E4-48E8-7E41-5EEC-B381FBDC0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93A3E6-DDC3-0DB8-4C69-D7C12222C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82389A-BAF5-48D0-AB40-AEE18562E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4A1D0A-EC29-0A6B-66B5-2D86A53C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458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B159F-59C6-0654-8148-FD035679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80F3F3-2877-71A2-C55E-DE3640D3C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CE6696-A67D-7D7F-F750-E2155E2DF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31CF12-1229-5607-C901-EB6DADC29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D8713C-496F-4EAC-4C8E-D4EC9F866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37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680EE1-722D-7DD8-868C-3CE846129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DF0AC0-28BE-1FCE-7581-4E1AB6305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649C60-172F-5CC4-07FD-D125661EB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47BB64F-31FA-8DFA-365B-482BC373A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B017B18-ED31-3D6B-6EBA-59A74DF6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E1097F-55BD-2498-B554-07CC14D6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085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B391C-00FC-5B3D-DBCF-4185C160C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07F9B24-0FF1-506E-FC9A-C14ED8FEC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1E7F044-B6BF-5E27-377F-CEA204625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8A74A6F-B848-FA1E-3C22-E62C30F0D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AE279EE-5DA5-DC85-B740-368340AB2A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C221723-8B8A-0417-FBD2-2718A533F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1F51F5B-C536-396B-5FD0-85354117C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1CCBB40-1B4F-BDC4-BA10-EB24956D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570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456417-C214-F439-54DD-9CFB66084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9F54BC7-DB4F-A599-6015-A8FAC6539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7F78E7F-E5DC-E479-0986-3E816CD55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84FD302-B5BE-DBFC-ACC7-BBEF07E4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859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541FCCC-8AF8-A56A-D93E-659E472A1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E52938E-EF11-1878-988D-6ADD8BEF9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63CF99-66A1-AF44-56AC-FCBAE8C47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217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D19C0C-83DD-5465-AD98-C51D221B9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270D35-170D-6B40-E050-293D1D701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7D2B50F-C650-B428-B111-4FE3F0BA6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E589547-4CD4-9FA7-9583-EFCBA8F1E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AC0A643-DA43-91F5-C2CD-8E61E6A2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25C5550-74E4-D44E-4654-5BE48DE55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2564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40751-CF59-39F7-B31B-4A6F6153B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A0696E8-9FC4-254E-3834-F797F5141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89ECE1E-8B34-9D19-283D-C8C6ABEBE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B541EF8-C028-B96E-2D06-4AEFD60F2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A9F5A6-0D4E-83EB-7933-04926A23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06B3F4-5B4A-4B66-4170-7D6E9813F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5156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91C139-B29E-6DCE-2108-5FA0DD17B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96EA751-C4D0-C8A6-88AA-E155B27F3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88A5A7-53C9-940F-DA2B-84BEB25B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328317-7E65-4DD2-F5ED-4DE3ED9B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E72B27-21C7-962A-9D99-7353BE7F9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686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0344AA4-2813-81E7-5C31-6361928FF2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928C9E6-D86D-08AD-B09C-FB753DE5C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DAA33-76C3-D87C-5098-FAB923C6D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5301C1-CF16-11AF-F476-7133E94D6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06ABA3-C8CC-1214-CD88-E48A7BE9A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94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BB40FB8-BC90-D609-ECE0-98C2A2879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77C4B5-04B6-154D-E005-F4CF1B35A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F44259-3FC5-ADE4-2FF8-DE9EA7720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B431BE-816D-4795-B57E-C23A9724A994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8068F9-3499-9D90-C643-81814A55E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3E29FD-1044-1AA4-8D79-D5E98C693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C4A531-5431-4412-9D7C-86CD0F3C47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832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jpg"/><Relationship Id="rId9" Type="http://schemas.openxmlformats.org/officeDocument/2006/relationships/image" Target="../media/image13.png"/><Relationship Id="rId1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4.jpg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8.png"/><Relationship Id="rId5" Type="http://schemas.openxmlformats.org/officeDocument/2006/relationships/image" Target="../media/image23.jpg"/><Relationship Id="rId15" Type="http://schemas.openxmlformats.org/officeDocument/2006/relationships/image" Target="../media/image31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jpg"/><Relationship Id="rId1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9B66F9C-E419-549F-BDF7-3B8341B53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09"/>
          <a:stretch/>
        </p:blipFill>
        <p:spPr>
          <a:xfrm>
            <a:off x="0" y="1"/>
            <a:ext cx="7747686" cy="1150760"/>
          </a:xfrm>
        </p:spPr>
      </p:pic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D2CC697A-B130-DD1C-B062-F01C3C4C1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64"/>
          <a:stretch/>
        </p:blipFill>
        <p:spPr>
          <a:xfrm>
            <a:off x="0" y="4948517"/>
            <a:ext cx="12192000" cy="188258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BBE3768-51D5-B122-1546-6C4FF5187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946" y="-38880"/>
            <a:ext cx="1190525" cy="79368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599FBE6-CA51-384F-B5FA-3F5A3CBE0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679" y="109511"/>
            <a:ext cx="1433552" cy="45613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1089C72-F8A7-4581-9782-E1970AF985A7}"/>
              </a:ext>
            </a:extLst>
          </p:cNvPr>
          <p:cNvSpPr txBox="1"/>
          <p:nvPr/>
        </p:nvSpPr>
        <p:spPr>
          <a:xfrm>
            <a:off x="675736" y="1489494"/>
            <a:ext cx="10682377" cy="313932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6600" b="1" dirty="0">
                <a:solidFill>
                  <a:srgbClr val="565766"/>
                </a:solidFill>
                <a:latin typeface="Calibri"/>
              </a:rPr>
              <a:t>Kick-off-Meeting</a:t>
            </a:r>
            <a:r>
              <a:rPr lang="de-DE" sz="6600" b="1" dirty="0">
                <a:solidFill>
                  <a:srgbClr val="565766"/>
                </a:solidFill>
                <a:latin typeface="Calibri"/>
                <a:cs typeface="Calibri"/>
              </a:rPr>
              <a:t> Update AWMF-S2k-Leitlinie GPOH/NAOK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585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20B9410-0AE7-4CF1-B550-07B64CADA951}"/>
              </a:ext>
            </a:extLst>
          </p:cNvPr>
          <p:cNvSpPr txBox="1"/>
          <p:nvPr/>
        </p:nvSpPr>
        <p:spPr>
          <a:xfrm>
            <a:off x="675735" y="1489494"/>
            <a:ext cx="10682377" cy="280076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8800" b="1" dirty="0">
                <a:solidFill>
                  <a:srgbClr val="565766"/>
                </a:solidFill>
                <a:latin typeface="Calibri"/>
              </a:rPr>
              <a:t>Begrüßung und Vorstellung</a:t>
            </a:r>
            <a:endParaRPr lang="de-DE" sz="8800"/>
          </a:p>
        </p:txBody>
      </p:sp>
    </p:spTree>
    <p:extLst>
      <p:ext uri="{BB962C8B-B14F-4D97-AF65-F5344CB8AC3E}">
        <p14:creationId xmlns:p14="http://schemas.microsoft.com/office/powerpoint/2010/main" val="1332382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1DA50EF4-1AA4-C2C4-165D-E0E0D000C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29"/>
            <a:ext cx="12185522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2D4B9B7-97A4-54C5-53CC-D9A4DF430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6458"/>
            <a:ext cx="1266798" cy="528649"/>
          </a:xfrm>
        </p:spPr>
        <p:txBody>
          <a:bodyPr>
            <a:noAutofit/>
          </a:bodyPr>
          <a:lstStyle/>
          <a:p>
            <a:r>
              <a:rPr lang="de-DE" sz="1050" dirty="0"/>
              <a:t>GPS - Dr. </a:t>
            </a:r>
            <a:r>
              <a:rPr lang="de-DE" sz="1050" dirty="0" err="1"/>
              <a:t>Jannos</a:t>
            </a:r>
            <a:r>
              <a:rPr lang="de-DE" sz="1050" dirty="0"/>
              <a:t> </a:t>
            </a:r>
            <a:r>
              <a:rPr lang="de-DE" sz="1050" dirty="0" err="1"/>
              <a:t>Siaplouaras</a:t>
            </a:r>
            <a:r>
              <a:rPr lang="de-DE" sz="1050" dirty="0"/>
              <a:t> (Kardiologe; Fulda)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6B47B7C-6B01-04DD-7029-F226C7DFD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02045"/>
            <a:ext cx="1225546" cy="122554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23A016D-BFEF-F86E-6D8F-A0A08404BA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t="8713" r="23453"/>
          <a:stretch>
            <a:fillRect/>
          </a:stretch>
        </p:blipFill>
        <p:spPr>
          <a:xfrm>
            <a:off x="2302063" y="2102045"/>
            <a:ext cx="1376163" cy="123037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E2DA7A9-8B83-E7A1-6ECB-787362BD3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74" y="4125878"/>
            <a:ext cx="1081187" cy="162178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C36736A-092E-00E7-0D6B-9A0A5876D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998" y="4121780"/>
            <a:ext cx="1625878" cy="1625878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B3EBFE5E-F5A8-B7CE-60C8-9F3AAD6E6A88}"/>
              </a:ext>
            </a:extLst>
          </p:cNvPr>
          <p:cNvSpPr txBox="1">
            <a:spLocks/>
          </p:cNvSpPr>
          <p:nvPr/>
        </p:nvSpPr>
        <p:spPr>
          <a:xfrm>
            <a:off x="2304188" y="3429000"/>
            <a:ext cx="1479026" cy="5014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050" dirty="0"/>
              <a:t>DGKJ – Prof. Dr. Dominik Schneider (Kinderonkologe; Dortmund)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3CE2C96A-72AC-F094-7663-3707004BAFED}"/>
              </a:ext>
            </a:extLst>
          </p:cNvPr>
          <p:cNvSpPr txBox="1">
            <a:spLocks/>
          </p:cNvSpPr>
          <p:nvPr/>
        </p:nvSpPr>
        <p:spPr>
          <a:xfrm>
            <a:off x="708739" y="5746990"/>
            <a:ext cx="1211722" cy="523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" dirty="0"/>
              <a:t>Redaktion: Lena </a:t>
            </a:r>
            <a:r>
              <a:rPr lang="de-DE" sz="1100" dirty="0" err="1"/>
              <a:t>Böhlke</a:t>
            </a:r>
            <a:r>
              <a:rPr lang="de-DE" sz="1100" dirty="0"/>
              <a:t> (</a:t>
            </a:r>
            <a:r>
              <a:rPr lang="de-DE" sz="1100" dirty="0" err="1"/>
              <a:t>Sportwis</a:t>
            </a:r>
            <a:r>
              <a:rPr lang="de-DE" sz="1100" dirty="0"/>
              <a:t>; Köln)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A7EEFB59-0E8C-488A-3B77-B1450BBB8216}"/>
              </a:ext>
            </a:extLst>
          </p:cNvPr>
          <p:cNvSpPr txBox="1">
            <a:spLocks/>
          </p:cNvSpPr>
          <p:nvPr/>
        </p:nvSpPr>
        <p:spPr>
          <a:xfrm>
            <a:off x="2104998" y="5741548"/>
            <a:ext cx="1573228" cy="5286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" dirty="0"/>
              <a:t>Redaktion: PD Dr. Sabine Kesting (</a:t>
            </a:r>
            <a:r>
              <a:rPr lang="de-DE" sz="1100" dirty="0" err="1"/>
              <a:t>Sportwis</a:t>
            </a:r>
            <a:r>
              <a:rPr lang="de-DE" sz="1100" dirty="0"/>
              <a:t>; München)</a:t>
            </a:r>
          </a:p>
        </p:txBody>
      </p:sp>
      <p:pic>
        <p:nvPicPr>
          <p:cNvPr id="3" name="Grafik 3">
            <a:extLst>
              <a:ext uri="{FF2B5EF4-FFF2-40B4-BE49-F238E27FC236}">
                <a16:creationId xmlns:a16="http://schemas.microsoft.com/office/drawing/2014/main" id="{08CD7E71-044F-4581-9673-405D070074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2094571"/>
            <a:ext cx="1284249" cy="1274957"/>
          </a:xfrm>
          <a:prstGeom prst="rect">
            <a:avLst/>
          </a:prstGeom>
        </p:spPr>
      </p:pic>
      <p:pic>
        <p:nvPicPr>
          <p:cNvPr id="6" name="Grafik 7">
            <a:extLst>
              <a:ext uri="{FF2B5EF4-FFF2-40B4-BE49-F238E27FC236}">
                <a16:creationId xmlns:a16="http://schemas.microsoft.com/office/drawing/2014/main" id="{431BF958-E6F6-4087-B5FB-21102E5135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5693" y="2075985"/>
            <a:ext cx="1312127" cy="1312127"/>
          </a:xfrm>
          <a:prstGeom prst="rect">
            <a:avLst/>
          </a:prstGeom>
        </p:spPr>
      </p:pic>
      <p:pic>
        <p:nvPicPr>
          <p:cNvPr id="4" name="Grafik 7">
            <a:extLst>
              <a:ext uri="{FF2B5EF4-FFF2-40B4-BE49-F238E27FC236}">
                <a16:creationId xmlns:a16="http://schemas.microsoft.com/office/drawing/2014/main" id="{1E4C8A19-3316-4571-881D-D42DF8C069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5229" y="4121780"/>
            <a:ext cx="1563031" cy="1634564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8993B889-E3ED-419F-91CA-D5CB02085112}"/>
              </a:ext>
            </a:extLst>
          </p:cNvPr>
          <p:cNvSpPr txBox="1">
            <a:spLocks/>
          </p:cNvSpPr>
          <p:nvPr/>
        </p:nvSpPr>
        <p:spPr>
          <a:xfrm>
            <a:off x="3926159" y="3429000"/>
            <a:ext cx="1484468" cy="5286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" dirty="0" err="1"/>
              <a:t>dvs</a:t>
            </a:r>
            <a:r>
              <a:rPr lang="de-DE" sz="1100" dirty="0"/>
              <a:t> – Prof. Dr. Joachim </a:t>
            </a:r>
            <a:r>
              <a:rPr lang="de-DE" sz="1100" dirty="0" err="1"/>
              <a:t>Wiskemann</a:t>
            </a:r>
            <a:r>
              <a:rPr lang="de-DE" sz="1100" dirty="0"/>
              <a:t> (</a:t>
            </a:r>
            <a:r>
              <a:rPr lang="de-DE" sz="1100" dirty="0" err="1"/>
              <a:t>Sportwis</a:t>
            </a:r>
            <a:r>
              <a:rPr lang="de-DE" sz="1100" dirty="0"/>
              <a:t>; Heidelberg)</a:t>
            </a:r>
            <a:endParaRPr lang="de-DE" sz="1100" dirty="0" err="1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15AAE6E7-FBFE-44C6-92B9-5C6FE80137AF}"/>
              </a:ext>
            </a:extLst>
          </p:cNvPr>
          <p:cNvSpPr txBox="1">
            <a:spLocks/>
          </p:cNvSpPr>
          <p:nvPr/>
        </p:nvSpPr>
        <p:spPr>
          <a:xfrm>
            <a:off x="5515473" y="3429000"/>
            <a:ext cx="1484468" cy="5286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" dirty="0"/>
              <a:t>DVGS – Prof. Dr. Katharina Eckert (</a:t>
            </a:r>
            <a:r>
              <a:rPr lang="de-DE" sz="1100" dirty="0" err="1"/>
              <a:t>Sportwis</a:t>
            </a:r>
            <a:r>
              <a:rPr lang="de-DE" sz="1100" dirty="0"/>
              <a:t>; Düsseldorf)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80592275-FBBE-4FC6-BEFE-9D2A2512F356}"/>
              </a:ext>
            </a:extLst>
          </p:cNvPr>
          <p:cNvSpPr txBox="1">
            <a:spLocks/>
          </p:cNvSpPr>
          <p:nvPr/>
        </p:nvSpPr>
        <p:spPr>
          <a:xfrm>
            <a:off x="6999941" y="3388818"/>
            <a:ext cx="1573228" cy="5286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" dirty="0"/>
              <a:t>Koordination: Gabriele Gauß (NAOK; Essen)</a:t>
            </a: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3F828A9A-571C-4C64-8162-FF1B06ECB219}"/>
              </a:ext>
            </a:extLst>
          </p:cNvPr>
          <p:cNvSpPr txBox="1">
            <a:spLocks/>
          </p:cNvSpPr>
          <p:nvPr/>
        </p:nvSpPr>
        <p:spPr>
          <a:xfrm>
            <a:off x="3884812" y="5779647"/>
            <a:ext cx="1573228" cy="372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" dirty="0"/>
              <a:t>Redaktion: Christina Eberl (</a:t>
            </a:r>
            <a:r>
              <a:rPr lang="de-DE" sz="1100" dirty="0" err="1"/>
              <a:t>Psych</a:t>
            </a:r>
            <a:r>
              <a:rPr lang="de-DE" sz="1100" dirty="0"/>
              <a:t>; Austria)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CAC0696-BD63-47BB-A8B5-CCBF61112421}"/>
              </a:ext>
            </a:extLst>
          </p:cNvPr>
          <p:cNvSpPr txBox="1"/>
          <p:nvPr/>
        </p:nvSpPr>
        <p:spPr>
          <a:xfrm>
            <a:off x="947637" y="405525"/>
            <a:ext cx="1078992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2600" b="1" dirty="0">
                <a:solidFill>
                  <a:srgbClr val="0E2841"/>
                </a:solidFill>
                <a:latin typeface="Aptos"/>
              </a:rPr>
              <a:t>Wer fehlt heute?</a:t>
            </a:r>
            <a:endParaRPr lang="de-DE">
              <a:solidFill>
                <a:srgbClr val="0E2841"/>
              </a:solidFill>
            </a:endParaRPr>
          </a:p>
        </p:txBody>
      </p:sp>
      <p:pic>
        <p:nvPicPr>
          <p:cNvPr id="8" name="Grafik 21">
            <a:extLst>
              <a:ext uri="{FF2B5EF4-FFF2-40B4-BE49-F238E27FC236}">
                <a16:creationId xmlns:a16="http://schemas.microsoft.com/office/drawing/2014/main" id="{A17AF2B1-9FCD-4D94-A315-41601AC2CB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7042" y="4124996"/>
            <a:ext cx="1808672" cy="1742273"/>
          </a:xfrm>
          <a:prstGeom prst="rect">
            <a:avLst/>
          </a:prstGeom>
        </p:spPr>
      </p:pic>
      <p:sp>
        <p:nvSpPr>
          <p:cNvPr id="23" name="Titel 1">
            <a:extLst>
              <a:ext uri="{FF2B5EF4-FFF2-40B4-BE49-F238E27FC236}">
                <a16:creationId xmlns:a16="http://schemas.microsoft.com/office/drawing/2014/main" id="{DDFA1FB1-5A4E-40D5-849A-21921A85D77A}"/>
              </a:ext>
            </a:extLst>
          </p:cNvPr>
          <p:cNvSpPr txBox="1">
            <a:spLocks/>
          </p:cNvSpPr>
          <p:nvPr/>
        </p:nvSpPr>
        <p:spPr>
          <a:xfrm>
            <a:off x="5797000" y="5779646"/>
            <a:ext cx="1408870" cy="5286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" dirty="0"/>
              <a:t>Redaktion: Dr. Fiona Streckmann (</a:t>
            </a:r>
            <a:r>
              <a:rPr lang="de-DE" sz="1100" dirty="0" err="1"/>
              <a:t>Sportwis</a:t>
            </a:r>
            <a:r>
              <a:rPr lang="de-DE" sz="1100" dirty="0"/>
              <a:t>, Basel)</a:t>
            </a:r>
            <a:endParaRPr lang="de-DE" dirty="0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548B1EEF-FE6C-6935-4572-960C6873EC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645" y="2073003"/>
            <a:ext cx="1738289" cy="1352968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BDBA3FA4-A2E9-176D-8805-8AD95F129A2E}"/>
              </a:ext>
            </a:extLst>
          </p:cNvPr>
          <p:cNvSpPr txBox="1"/>
          <p:nvPr/>
        </p:nvSpPr>
        <p:spPr>
          <a:xfrm>
            <a:off x="8613510" y="3425971"/>
            <a:ext cx="1738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+mj-lt"/>
              </a:rPr>
              <a:t>GPOH: Dr. Dr. Aram Prokop (Onkologe; Schwerin) 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AD6329D7-A18E-5616-3D22-455DEE4AF3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669" y="2113844"/>
            <a:ext cx="1312127" cy="1312127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60DC04E4-DB9B-69C3-EDE6-48CE9C99F9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28" y="4085511"/>
            <a:ext cx="1211723" cy="1679032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A5C28867-A247-65E6-EB0E-2F23F38A8C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546" y="4060321"/>
            <a:ext cx="1230485" cy="1704222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82423D74-D150-9424-8926-4A3F48463D51}"/>
              </a:ext>
            </a:extLst>
          </p:cNvPr>
          <p:cNvSpPr txBox="1"/>
          <p:nvPr/>
        </p:nvSpPr>
        <p:spPr>
          <a:xfrm>
            <a:off x="7395714" y="5741477"/>
            <a:ext cx="13010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+mj-lt"/>
              </a:rPr>
              <a:t>Redaktion: Lars Rehbein (</a:t>
            </a:r>
            <a:r>
              <a:rPr lang="de-DE" sz="1100" dirty="0" err="1">
                <a:latin typeface="+mj-lt"/>
              </a:rPr>
              <a:t>Sportwis</a:t>
            </a:r>
            <a:r>
              <a:rPr lang="de-DE" sz="1100" dirty="0">
                <a:latin typeface="+mj-lt"/>
              </a:rPr>
              <a:t>; Bern)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446E73EC-ED43-FE0B-69FD-0459D174917B}"/>
              </a:ext>
            </a:extLst>
          </p:cNvPr>
          <p:cNvSpPr txBox="1"/>
          <p:nvPr/>
        </p:nvSpPr>
        <p:spPr>
          <a:xfrm>
            <a:off x="8749034" y="5741477"/>
            <a:ext cx="15576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+mj-lt"/>
              </a:rPr>
              <a:t>Redaktion: Ann-Christin Schneider (</a:t>
            </a:r>
            <a:r>
              <a:rPr lang="de-DE" sz="1100" dirty="0" err="1">
                <a:latin typeface="+mj-lt"/>
              </a:rPr>
              <a:t>Sportwis</a:t>
            </a:r>
            <a:r>
              <a:rPr lang="de-DE" sz="1100" dirty="0">
                <a:latin typeface="+mj-lt"/>
              </a:rPr>
              <a:t>; Bern)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D2F04748-2FE1-1F38-A022-7B4379DDC5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783" y="2145838"/>
            <a:ext cx="1266798" cy="1280133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F48EB67C-AD00-6D21-3743-F1A0A8F8C646}"/>
              </a:ext>
            </a:extLst>
          </p:cNvPr>
          <p:cNvSpPr txBox="1"/>
          <p:nvPr/>
        </p:nvSpPr>
        <p:spPr>
          <a:xfrm>
            <a:off x="10525631" y="3428344"/>
            <a:ext cx="1335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latin typeface="+mj-lt"/>
              </a:rPr>
              <a:t>Redaktion: Prof. Dr. Michael Maiwald (</a:t>
            </a:r>
            <a:r>
              <a:rPr lang="de-DE" sz="1050" dirty="0" err="1">
                <a:latin typeface="+mj-lt"/>
              </a:rPr>
              <a:t>Physio</a:t>
            </a:r>
            <a:r>
              <a:rPr lang="de-DE" sz="1050" dirty="0">
                <a:latin typeface="+mj-lt"/>
              </a:rPr>
              <a:t>/</a:t>
            </a:r>
            <a:r>
              <a:rPr lang="de-DE" sz="1050" dirty="0" err="1">
                <a:latin typeface="+mj-lt"/>
              </a:rPr>
              <a:t>Sportwis</a:t>
            </a:r>
            <a:r>
              <a:rPr lang="de-DE" sz="1050" dirty="0">
                <a:latin typeface="+mj-lt"/>
              </a:rPr>
              <a:t>; München)</a:t>
            </a:r>
          </a:p>
        </p:txBody>
      </p:sp>
    </p:spTree>
    <p:extLst>
      <p:ext uri="{BB962C8B-B14F-4D97-AF65-F5344CB8AC3E}">
        <p14:creationId xmlns:p14="http://schemas.microsoft.com/office/powerpoint/2010/main" val="1342716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36AA8159-8D1F-47B4-93D0-E1CECB99A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32" y="32656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598111-CC96-491D-96B0-9723AB8E15F3}"/>
              </a:ext>
            </a:extLst>
          </p:cNvPr>
          <p:cNvSpPr txBox="1"/>
          <p:nvPr/>
        </p:nvSpPr>
        <p:spPr>
          <a:xfrm>
            <a:off x="947637" y="405525"/>
            <a:ext cx="1078992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2600" b="1" dirty="0">
                <a:solidFill>
                  <a:srgbClr val="082D70"/>
                </a:solidFill>
                <a:latin typeface="Aptos"/>
              </a:rPr>
              <a:t>Foto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873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E523135-1C49-110D-4E3D-49D73D1FE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</p:spPr>
      </p:pic>
    </p:spTree>
    <p:extLst>
      <p:ext uri="{BB962C8B-B14F-4D97-AF65-F5344CB8AC3E}">
        <p14:creationId xmlns:p14="http://schemas.microsoft.com/office/powerpoint/2010/main" val="4067297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9D7E8A48-C4C4-4905-A39B-DC56734DD6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207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4" name="Untertitel 2">
            <a:extLst>
              <a:ext uri="{FF2B5EF4-FFF2-40B4-BE49-F238E27FC236}">
                <a16:creationId xmlns:a16="http://schemas.microsoft.com/office/drawing/2014/main" id="{D4B49E5F-E3A6-4C21-9805-6BAF5E593EB8}"/>
              </a:ext>
            </a:extLst>
          </p:cNvPr>
          <p:cNvSpPr txBox="1">
            <a:spLocks/>
          </p:cNvSpPr>
          <p:nvPr/>
        </p:nvSpPr>
        <p:spPr bwMode="auto">
          <a:xfrm>
            <a:off x="5022948" y="1338649"/>
            <a:ext cx="6803448" cy="4779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buAutoNum type="arabicPeriod"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Begrüßung und Vorstellung</a:t>
            </a:r>
            <a:endParaRPr lang="de-DE" sz="1100" kern="100" dirty="0">
              <a:solidFill>
                <a:srgbClr val="000000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AutoNum type="arabicPeriod"/>
            </a:pPr>
            <a:r>
              <a:rPr lang="de-DE" sz="1100" kern="100" dirty="0">
                <a:solidFill>
                  <a:srgbClr val="000000"/>
                </a:solidFill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Agenda</a:t>
            </a:r>
          </a:p>
          <a:p>
            <a:pPr>
              <a:lnSpc>
                <a:spcPct val="107000"/>
              </a:lnSpc>
              <a:buFont typeface="Arial"/>
              <a:buAutoNum type="arabicPeriod"/>
            </a:pPr>
            <a:r>
              <a:rPr lang="de-DE" sz="1200" kern="100" dirty="0">
                <a:solidFill>
                  <a:srgbClr val="000000"/>
                </a:solidFill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Fachgesellschaften</a:t>
            </a:r>
          </a:p>
          <a:p>
            <a:pPr>
              <a:lnSpc>
                <a:spcPct val="107000"/>
              </a:lnSpc>
              <a:buFont typeface="Arial"/>
              <a:buAutoNum type="arabicPeriod"/>
            </a:pPr>
            <a:r>
              <a:rPr lang="de-DE" sz="1000" dirty="0"/>
              <a:t>Conflict </a:t>
            </a:r>
            <a:r>
              <a:rPr lang="de-DE" sz="1000" dirty="0" err="1"/>
              <a:t>of</a:t>
            </a:r>
            <a:r>
              <a:rPr lang="de-DE" sz="1000" dirty="0"/>
              <a:t> Interest</a:t>
            </a:r>
            <a:endParaRPr lang="de-DE" sz="1100" kern="100" dirty="0">
              <a:ea typeface="Aptos" panose="02110004020202020204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AutoNum type="arabicPeriod"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Rückblick- Analyse - Ausblick </a:t>
            </a:r>
          </a:p>
          <a:p>
            <a:pPr lvl="0">
              <a:lnSpc>
                <a:spcPct val="107000"/>
              </a:lnSpc>
              <a:buAutoNum type="arabicPeriod"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Umsetzung und Arbeitsschritte</a:t>
            </a:r>
            <a:endParaRPr lang="de-DE" sz="1100" kern="100" dirty="0"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AutoNum type="arabicPeriod"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Zeitplan</a:t>
            </a:r>
            <a:endParaRPr lang="de-DE" sz="1100" kern="100" dirty="0"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AutoNum type="arabicPeriod"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Kommunikationsplattform</a:t>
            </a:r>
            <a:endParaRPr lang="de-DE" sz="1100" kern="100" dirty="0"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AutoNum type="arabicPeriod"/>
            </a:pPr>
            <a:r>
              <a:rPr lang="de-DE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Ansprechpartner</a:t>
            </a:r>
          </a:p>
          <a:p>
            <a:pPr lvl="0">
              <a:lnSpc>
                <a:spcPct val="107000"/>
              </a:lnSpc>
              <a:buAutoNum type="arabicPeriod"/>
            </a:pPr>
            <a:r>
              <a:rPr lang="de-DE" sz="1200" kern="100" dirty="0">
                <a:solidFill>
                  <a:srgbClr val="000000"/>
                </a:solidFill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Fragen</a:t>
            </a:r>
            <a:endParaRPr lang="de-DE" sz="1100" kern="100" dirty="0"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dirty="0">
              <a:solidFill>
                <a:srgbClr val="425766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095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A4554F3-3515-425E-95FF-A937E4950E13}"/>
              </a:ext>
            </a:extLst>
          </p:cNvPr>
          <p:cNvSpPr txBox="1"/>
          <p:nvPr/>
        </p:nvSpPr>
        <p:spPr>
          <a:xfrm>
            <a:off x="760402" y="1865790"/>
            <a:ext cx="10682377" cy="156966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9600" b="1" dirty="0">
                <a:solidFill>
                  <a:srgbClr val="565766"/>
                </a:solidFill>
                <a:latin typeface="Calibri"/>
                <a:cs typeface="Calibri"/>
              </a:rPr>
              <a:t>Fachgesellschaften</a:t>
            </a:r>
          </a:p>
        </p:txBody>
      </p:sp>
    </p:spTree>
    <p:extLst>
      <p:ext uri="{BB962C8B-B14F-4D97-AF65-F5344CB8AC3E}">
        <p14:creationId xmlns:p14="http://schemas.microsoft.com/office/powerpoint/2010/main" val="633771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7A3F663A-34D8-9A26-21FC-7BDFDC408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50F88B95-AED2-466E-9B80-6009537949F2}"/>
              </a:ext>
            </a:extLst>
          </p:cNvPr>
          <p:cNvSpPr/>
          <p:nvPr/>
        </p:nvSpPr>
        <p:spPr>
          <a:xfrm>
            <a:off x="-3329354" y="1"/>
            <a:ext cx="12292180" cy="685800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501500F-30BE-5606-096E-7296A7EB7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304" y="2092011"/>
            <a:ext cx="1936499" cy="93352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A8DB420-62B3-8FCE-763B-BDFC8A63B3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655" y="2292765"/>
            <a:ext cx="1223946" cy="52515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129086-75FF-6660-8EA4-2A792DEBCF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182" y="364411"/>
            <a:ext cx="1832130" cy="123503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1B33C8A-F09F-3D17-48DE-26DAF8033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40" y="1816586"/>
            <a:ext cx="2659461" cy="147046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8AFD9E0-38FD-30D6-6B8F-89F56CD48BF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3" r="14935" b="-1443"/>
          <a:stretch/>
        </p:blipFill>
        <p:spPr>
          <a:xfrm>
            <a:off x="6503503" y="3729686"/>
            <a:ext cx="1272367" cy="66186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12701C5-96B1-C682-68FC-FE99CF6437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652" y="4904160"/>
            <a:ext cx="1511587" cy="151158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E877840A-7EA7-EADF-9F95-32701F2A8B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568" y="3530391"/>
            <a:ext cx="2062439" cy="92633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575C2445-1F7D-22F0-64FF-E2384FDFE5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947" y="3621372"/>
            <a:ext cx="1743023" cy="878495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8C2B635F-58E6-3F06-6EC8-A08988C817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773" y="2202771"/>
            <a:ext cx="1400119" cy="7120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43A544AC-7346-2A02-AC8C-BB1A7E57859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3" t="18072" r="17155" b="28776"/>
          <a:stretch/>
        </p:blipFill>
        <p:spPr>
          <a:xfrm>
            <a:off x="10105383" y="3626903"/>
            <a:ext cx="1958091" cy="867436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B04185C6-EA4B-A481-859B-E17ECFDA37E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880" y="403197"/>
            <a:ext cx="3717674" cy="109632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F5117DAA-72C9-7054-9F65-CA9C18DFA1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558" y="5206468"/>
            <a:ext cx="2350056" cy="868836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ABE1A91E-6CF9-CBD0-7157-F1526BE7FDBE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0" t="20721" r="30415" b="16216"/>
          <a:stretch/>
        </p:blipFill>
        <p:spPr>
          <a:xfrm>
            <a:off x="8192142" y="5084914"/>
            <a:ext cx="1439490" cy="1111944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E3208D65-5989-AB63-9A67-F5DEACA098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16" y="3518094"/>
            <a:ext cx="995633" cy="1019535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15E04BA4-5EEE-EFC0-46E5-BD254BB3C0F1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7" t="24167" r="13693" b="17500"/>
          <a:stretch/>
        </p:blipFill>
        <p:spPr>
          <a:xfrm>
            <a:off x="5654832" y="5206468"/>
            <a:ext cx="2144092" cy="9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11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941512" y="1753306"/>
            <a:ext cx="10515600" cy="254735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de-DE" sz="8000" b="1" dirty="0" err="1">
                <a:solidFill>
                  <a:srgbClr val="425766"/>
                </a:solidFill>
              </a:rPr>
              <a:t>Conflict</a:t>
            </a:r>
            <a:r>
              <a:rPr lang="de-DE" sz="8000" b="1" dirty="0">
                <a:solidFill>
                  <a:srgbClr val="425766"/>
                </a:solidFill>
              </a:rPr>
              <a:t> </a:t>
            </a:r>
            <a:r>
              <a:rPr lang="de-DE" sz="8000" b="1" dirty="0" err="1">
                <a:solidFill>
                  <a:srgbClr val="425766"/>
                </a:solidFill>
              </a:rPr>
              <a:t>of</a:t>
            </a:r>
            <a:r>
              <a:rPr lang="de-DE" sz="8000" b="1" dirty="0">
                <a:solidFill>
                  <a:srgbClr val="425766"/>
                </a:solidFill>
              </a:rPr>
              <a:t> Interest (</a:t>
            </a:r>
            <a:r>
              <a:rPr lang="de-DE" sz="8000" b="1" dirty="0" err="1">
                <a:solidFill>
                  <a:srgbClr val="425766"/>
                </a:solidFill>
              </a:rPr>
              <a:t>CoI</a:t>
            </a:r>
            <a:r>
              <a:rPr lang="de-DE" sz="8000" b="1" dirty="0">
                <a:solidFill>
                  <a:srgbClr val="425766"/>
                </a:solidFill>
              </a:rPr>
              <a:t>) </a:t>
            </a:r>
            <a:endParaRPr lang="de-DE" dirty="0">
              <a:solidFill>
                <a:srgbClr val="000000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95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D51EF60-1F73-6105-3C2A-D2A005A6E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73" name="Rechteck 72">
            <a:extLst>
              <a:ext uri="{FF2B5EF4-FFF2-40B4-BE49-F238E27FC236}">
                <a16:creationId xmlns:a16="http://schemas.microsoft.com/office/drawing/2014/main" id="{2C325E9F-8420-F02C-67EF-36DF70849DA0}"/>
              </a:ext>
            </a:extLst>
          </p:cNvPr>
          <p:cNvSpPr/>
          <p:nvPr/>
        </p:nvSpPr>
        <p:spPr>
          <a:xfrm>
            <a:off x="0" y="-1814"/>
            <a:ext cx="12192000" cy="6774819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Box 4"/>
          <p:cNvSpPr txBox="1"/>
          <p:nvPr/>
        </p:nvSpPr>
        <p:spPr>
          <a:xfrm>
            <a:off x="947637" y="405525"/>
            <a:ext cx="1078992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sz="2600" b="1" dirty="0">
                <a:solidFill>
                  <a:srgbClr val="082D70"/>
                </a:solidFill>
                <a:latin typeface="Aptos"/>
              </a:rPr>
              <a:t>COI - Erfassung und Offenlegung von Interessenkonflikten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8225" y="1432144"/>
            <a:ext cx="108356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4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01917" y="1127905"/>
            <a:ext cx="10835640" cy="941832"/>
          </a:xfrm>
          <a:prstGeom prst="roundRect">
            <a:avLst/>
          </a:prstGeom>
          <a:solidFill>
            <a:srgbClr val="87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7177" y="1231057"/>
            <a:ext cx="1020165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sz="3600" b="1" dirty="0">
                <a:solidFill>
                  <a:srgbClr val="FFFFFF"/>
                </a:solidFill>
                <a:latin typeface="Aptos"/>
              </a:rPr>
              <a:t>Interessenserklärungen</a:t>
            </a:r>
            <a:r>
              <a:rPr sz="3600" b="1" dirty="0">
                <a:solidFill>
                  <a:srgbClr val="FFFFFF"/>
                </a:solidFill>
                <a:latin typeface="Aptos"/>
              </a:rPr>
              <a:t> </a:t>
            </a:r>
            <a:r>
              <a:rPr lang="de-DE" sz="3600" b="1" dirty="0">
                <a:solidFill>
                  <a:srgbClr val="FFFFFF"/>
                </a:solidFill>
                <a:latin typeface="Aptos"/>
              </a:rPr>
              <a:t>aller</a:t>
            </a:r>
            <a:r>
              <a:rPr sz="36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Aptos"/>
              </a:rPr>
              <a:t>Teilnehmenden</a:t>
            </a:r>
            <a:endParaRPr sz="3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084797" y="2316625"/>
            <a:ext cx="10469880" cy="548640"/>
          </a:xfrm>
          <a:prstGeom prst="roundRect">
            <a:avLst/>
          </a:prstGeom>
          <a:solidFill>
            <a:srgbClr val="FDFEFF"/>
          </a:solidFill>
          <a:ln w="12700">
            <a:solidFill>
              <a:srgbClr val="CD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1212813" y="2490361"/>
            <a:ext cx="128016" cy="128016"/>
          </a:xfrm>
          <a:prstGeom prst="roundRect">
            <a:avLst/>
          </a:prstGeom>
          <a:solidFill>
            <a:srgbClr val="FFFFFF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541997" y="2389777"/>
            <a:ext cx="170992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82D70"/>
                </a:solidFill>
                <a:latin typeface="Aptos"/>
              </a:rPr>
              <a:t>Baumann, Freerk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62237" y="2389777"/>
            <a:ext cx="129844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-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33837" y="2389777"/>
            <a:ext cx="134416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unbearbeitet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51157" y="2389777"/>
            <a:ext cx="138988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noch nicht bewertet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14197" y="2389777"/>
            <a:ext cx="175564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>
                <a:solidFill>
                  <a:srgbClr val="0A142D"/>
                </a:solidFill>
                <a:latin typeface="Aptos"/>
              </a:rPr>
              <a:t>IKE eintragen  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42997" y="2389777"/>
            <a:ext cx="193852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-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84797" y="2974993"/>
            <a:ext cx="10469880" cy="548640"/>
          </a:xfrm>
          <a:prstGeom prst="roundRect">
            <a:avLst/>
          </a:prstGeom>
          <a:solidFill>
            <a:srgbClr val="FDFEFF"/>
          </a:solidFill>
          <a:ln w="12700">
            <a:solidFill>
              <a:srgbClr val="CD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1212813" y="3148729"/>
            <a:ext cx="128016" cy="128016"/>
          </a:xfrm>
          <a:prstGeom prst="roundRect">
            <a:avLst/>
          </a:prstGeom>
          <a:solidFill>
            <a:srgbClr val="FFFFFF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541997" y="3048145"/>
            <a:ext cx="170992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82D70"/>
                </a:solidFill>
                <a:latin typeface="Aptos"/>
              </a:rPr>
              <a:t>Bensch, Valentin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62237" y="3048145"/>
            <a:ext cx="129844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03.08.2026 12:06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33837" y="3048145"/>
            <a:ext cx="134416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eingereicht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51157" y="3048145"/>
            <a:ext cx="138988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noch nicht bewertet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14197" y="3067725"/>
            <a:ext cx="1755648" cy="363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dirty="0" err="1">
                <a:solidFill>
                  <a:srgbClr val="0A142D"/>
                </a:solidFill>
                <a:latin typeface="Aptos"/>
              </a:rPr>
              <a:t>anzeigen</a:t>
            </a:r>
            <a:r>
              <a:rPr sz="880" b="0" dirty="0">
                <a:solidFill>
                  <a:srgbClr val="0A142D"/>
                </a:solidFill>
                <a:latin typeface="Aptos"/>
              </a:rPr>
              <a:t>/</a:t>
            </a:r>
            <a:r>
              <a:rPr sz="880" b="0" dirty="0" err="1">
                <a:solidFill>
                  <a:srgbClr val="0A142D"/>
                </a:solidFill>
                <a:latin typeface="Aptos"/>
              </a:rPr>
              <a:t>bewerten</a:t>
            </a:r>
            <a:r>
              <a:rPr sz="880" b="0" dirty="0">
                <a:solidFill>
                  <a:srgbClr val="0A142D"/>
                </a:solidFill>
                <a:latin typeface="Aptos"/>
              </a:rPr>
              <a:t>  ⓘ</a:t>
            </a:r>
            <a:br>
              <a:rPr dirty="0"/>
            </a:br>
            <a:r>
              <a:rPr sz="880" dirty="0" err="1">
                <a:solidFill>
                  <a:srgbClr val="0A142D"/>
                </a:solidFill>
                <a:latin typeface="Aptos"/>
              </a:rPr>
              <a:t>bearbeiten</a:t>
            </a:r>
            <a:endParaRPr sz="880" dirty="0">
              <a:solidFill>
                <a:srgbClr val="0A142D"/>
              </a:solidFill>
              <a:latin typeface="Apto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542997" y="3048145"/>
            <a:ext cx="193852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Ja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84797" y="3633361"/>
            <a:ext cx="10469880" cy="548640"/>
          </a:xfrm>
          <a:prstGeom prst="roundRect">
            <a:avLst/>
          </a:prstGeom>
          <a:solidFill>
            <a:srgbClr val="FDFEFF"/>
          </a:solidFill>
          <a:ln w="12700">
            <a:solidFill>
              <a:srgbClr val="CD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1212813" y="3807097"/>
            <a:ext cx="128016" cy="128016"/>
          </a:xfrm>
          <a:prstGeom prst="roundRect">
            <a:avLst/>
          </a:prstGeom>
          <a:solidFill>
            <a:srgbClr val="FFFFFF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541997" y="3706513"/>
            <a:ext cx="170992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82D70"/>
                </a:solidFill>
                <a:latin typeface="Aptos"/>
              </a:rPr>
              <a:t>Blümer, Vera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62237" y="3706513"/>
            <a:ext cx="129844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-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33837" y="3706513"/>
            <a:ext cx="134416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unbearbeitet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51157" y="3706513"/>
            <a:ext cx="138988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noch nicht bewertet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14197" y="3706513"/>
            <a:ext cx="175564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>
                <a:solidFill>
                  <a:srgbClr val="0A142D"/>
                </a:solidFill>
                <a:latin typeface="Aptos"/>
              </a:rPr>
              <a:t>IKE eintragen  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42997" y="3706513"/>
            <a:ext cx="193852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-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84797" y="4291729"/>
            <a:ext cx="10469880" cy="548640"/>
          </a:xfrm>
          <a:prstGeom prst="roundRect">
            <a:avLst/>
          </a:prstGeom>
          <a:solidFill>
            <a:srgbClr val="FDFEFF"/>
          </a:solidFill>
          <a:ln w="12700">
            <a:solidFill>
              <a:srgbClr val="CD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1212813" y="4465465"/>
            <a:ext cx="128016" cy="128016"/>
          </a:xfrm>
          <a:prstGeom prst="roundRect">
            <a:avLst/>
          </a:prstGeom>
          <a:solidFill>
            <a:srgbClr val="FFFFFF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541997" y="4364881"/>
            <a:ext cx="170992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82D70"/>
                </a:solidFill>
                <a:latin typeface="Aptos"/>
              </a:rPr>
              <a:t>Böhlke, Lenta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462237" y="4364881"/>
            <a:ext cx="129844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31.07.2026 10:46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33837" y="4364881"/>
            <a:ext cx="134416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eingereicht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51157" y="4364881"/>
            <a:ext cx="138988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noch nicht bewertet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714197" y="4384461"/>
            <a:ext cx="1755648" cy="363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dirty="0" err="1">
                <a:solidFill>
                  <a:srgbClr val="0A142D"/>
                </a:solidFill>
                <a:latin typeface="Aptos"/>
              </a:rPr>
              <a:t>anzeigen</a:t>
            </a:r>
            <a:r>
              <a:rPr sz="880" b="0" dirty="0">
                <a:solidFill>
                  <a:srgbClr val="0A142D"/>
                </a:solidFill>
                <a:latin typeface="Aptos"/>
              </a:rPr>
              <a:t>/</a:t>
            </a:r>
            <a:r>
              <a:rPr sz="880" b="0" dirty="0" err="1">
                <a:solidFill>
                  <a:srgbClr val="0A142D"/>
                </a:solidFill>
                <a:latin typeface="Aptos"/>
              </a:rPr>
              <a:t>bewerten</a:t>
            </a:r>
            <a:r>
              <a:rPr sz="880" b="0" dirty="0">
                <a:solidFill>
                  <a:srgbClr val="0A142D"/>
                </a:solidFill>
                <a:latin typeface="Aptos"/>
              </a:rPr>
              <a:t>  ⓘ</a:t>
            </a:r>
            <a:br>
              <a:rPr dirty="0"/>
            </a:br>
            <a:r>
              <a:rPr sz="880" dirty="0" err="1">
                <a:solidFill>
                  <a:srgbClr val="0A142D"/>
                </a:solidFill>
                <a:latin typeface="Aptos"/>
              </a:rPr>
              <a:t>bearbeiten</a:t>
            </a:r>
            <a:endParaRPr sz="880" dirty="0">
              <a:solidFill>
                <a:srgbClr val="0A142D"/>
              </a:solidFill>
              <a:latin typeface="Apto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542997" y="4364881"/>
            <a:ext cx="1938528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0A142D"/>
                </a:solidFill>
                <a:latin typeface="Aptos"/>
              </a:rPr>
              <a:t>Ja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084797" y="5023249"/>
            <a:ext cx="10469880" cy="777240"/>
          </a:xfrm>
          <a:prstGeom prst="roundRect">
            <a:avLst/>
          </a:prstGeom>
          <a:solidFill>
            <a:srgbClr val="F0FAFC"/>
          </a:solidFill>
          <a:ln w="12700">
            <a:solidFill>
              <a:srgbClr val="BE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1395693" y="5178697"/>
            <a:ext cx="347472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i</a:t>
            </a:r>
          </a:p>
        </p:txBody>
      </p:sp>
      <p:sp>
        <p:nvSpPr>
          <p:cNvPr id="60" name="Oval 59"/>
          <p:cNvSpPr/>
          <p:nvPr/>
        </p:nvSpPr>
        <p:spPr>
          <a:xfrm>
            <a:off x="1304253" y="5151265"/>
            <a:ext cx="530352" cy="530352"/>
          </a:xfrm>
          <a:prstGeom prst="ellipse">
            <a:avLst/>
          </a:prstGeom>
          <a:solidFill>
            <a:srgbClr val="87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  <a:endParaRPr dirty="0"/>
          </a:p>
        </p:txBody>
      </p:sp>
      <p:sp>
        <p:nvSpPr>
          <p:cNvPr id="62" name="TextBox 61"/>
          <p:cNvSpPr txBox="1"/>
          <p:nvPr/>
        </p:nvSpPr>
        <p:spPr>
          <a:xfrm>
            <a:off x="2017485" y="5187841"/>
            <a:ext cx="16002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b="1" dirty="0" err="1">
                <a:solidFill>
                  <a:srgbClr val="082D70"/>
                </a:solidFill>
                <a:latin typeface="Aptos"/>
              </a:rPr>
              <a:t>CoI</a:t>
            </a:r>
            <a:r>
              <a:rPr b="1" dirty="0">
                <a:solidFill>
                  <a:srgbClr val="082D70"/>
                </a:solidFill>
                <a:latin typeface="Aptos"/>
              </a:rPr>
              <a:t> </a:t>
            </a:r>
            <a:r>
              <a:rPr b="1" dirty="0" err="1">
                <a:solidFill>
                  <a:srgbClr val="082D70"/>
                </a:solidFill>
                <a:latin typeface="Aptos"/>
              </a:rPr>
              <a:t>eintragen</a:t>
            </a:r>
            <a:endParaRPr b="1" dirty="0">
              <a:solidFill>
                <a:srgbClr val="082D70"/>
              </a:solidFill>
              <a:latin typeface="Apto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52709" y="5088703"/>
            <a:ext cx="18288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b="1" dirty="0">
                <a:solidFill>
                  <a:srgbClr val="082D70"/>
                </a:solidFill>
                <a:latin typeface="Aptos"/>
              </a:rPr>
              <a:t>Unabhängige </a:t>
            </a:r>
            <a:r>
              <a:rPr b="1" dirty="0" err="1">
                <a:solidFill>
                  <a:srgbClr val="082D70"/>
                </a:solidFill>
                <a:latin typeface="Aptos"/>
              </a:rPr>
              <a:t>Bewert</a:t>
            </a:r>
            <a:r>
              <a:rPr lang="de-DE" b="1" dirty="0" err="1">
                <a:solidFill>
                  <a:srgbClr val="082D70"/>
                </a:solidFill>
                <a:latin typeface="Aptos"/>
              </a:rPr>
              <a:t>ung</a:t>
            </a:r>
            <a:endParaRPr sz="1019" b="1" dirty="0">
              <a:solidFill>
                <a:srgbClr val="082D70"/>
              </a:solidFill>
              <a:latin typeface="Aptos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011377" y="5259730"/>
            <a:ext cx="224028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b="1" dirty="0">
                <a:solidFill>
                  <a:srgbClr val="082D70"/>
                </a:solidFill>
                <a:latin typeface="Aptos"/>
              </a:rPr>
              <a:t>ggf. Berücksichtigung</a:t>
            </a:r>
            <a:endParaRPr b="1" dirty="0">
              <a:solidFill>
                <a:srgbClr val="082D70"/>
              </a:solidFill>
              <a:latin typeface="Aptos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102317" y="5187841"/>
            <a:ext cx="13716" cy="457200"/>
          </a:xfrm>
          <a:prstGeom prst="rect">
            <a:avLst/>
          </a:prstGeom>
          <a:solidFill>
            <a:srgbClr val="0078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7092405" y="5187841"/>
            <a:ext cx="13716" cy="457200"/>
          </a:xfrm>
          <a:prstGeom prst="rect">
            <a:avLst/>
          </a:prstGeom>
          <a:solidFill>
            <a:srgbClr val="0078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59">
            <a:extLst>
              <a:ext uri="{FF2B5EF4-FFF2-40B4-BE49-F238E27FC236}">
                <a16:creationId xmlns:a16="http://schemas.microsoft.com/office/drawing/2014/main" id="{0D1067E7-37FD-2C8D-1DDD-AC72CCAC30D6}"/>
              </a:ext>
            </a:extLst>
          </p:cNvPr>
          <p:cNvSpPr/>
          <p:nvPr/>
        </p:nvSpPr>
        <p:spPr>
          <a:xfrm>
            <a:off x="4239477" y="5160409"/>
            <a:ext cx="530352" cy="530352"/>
          </a:xfrm>
          <a:prstGeom prst="ellipse">
            <a:avLst/>
          </a:prstGeom>
          <a:solidFill>
            <a:srgbClr val="87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</a:t>
            </a:r>
            <a:endParaRPr dirty="0"/>
          </a:p>
        </p:txBody>
      </p:sp>
      <p:sp>
        <p:nvSpPr>
          <p:cNvPr id="71" name="Oval 59">
            <a:extLst>
              <a:ext uri="{FF2B5EF4-FFF2-40B4-BE49-F238E27FC236}">
                <a16:creationId xmlns:a16="http://schemas.microsoft.com/office/drawing/2014/main" id="{1DA0C32E-51CC-EE7C-D4D0-4C4E97392C42}"/>
              </a:ext>
            </a:extLst>
          </p:cNvPr>
          <p:cNvSpPr/>
          <p:nvPr/>
        </p:nvSpPr>
        <p:spPr>
          <a:xfrm>
            <a:off x="7325577" y="5179221"/>
            <a:ext cx="530352" cy="530352"/>
          </a:xfrm>
          <a:prstGeom prst="ellipse">
            <a:avLst/>
          </a:prstGeom>
          <a:solidFill>
            <a:srgbClr val="87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3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05327" y="2198062"/>
            <a:ext cx="10515600" cy="254735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8000" b="1" dirty="0">
                <a:solidFill>
                  <a:srgbClr val="425766"/>
                </a:solidFill>
              </a:rPr>
              <a:t>Rückblick </a:t>
            </a:r>
            <a:r>
              <a:rPr lang="de-DE" sz="8000" dirty="0">
                <a:solidFill>
                  <a:srgbClr val="425766"/>
                </a:solidFill>
              </a:rPr>
              <a:t>- Analyse - Ausblick </a:t>
            </a:r>
          </a:p>
          <a:p>
            <a:pPr marL="0" indent="0" algn="ctr">
              <a:buNone/>
            </a:pPr>
            <a:endParaRPr lang="en-US" sz="8000" dirty="0">
              <a:solidFill>
                <a:srgbClr val="425766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74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05B9DAB-2B47-4623-4194-3DE5594FE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0"/>
          <a:stretch/>
        </p:blipFill>
        <p:spPr>
          <a:xfrm>
            <a:off x="1060704" y="121919"/>
            <a:ext cx="10070592" cy="682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93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23AB92-E8F6-F150-52C6-1333719B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26ED6AEF-863A-4B50-4313-B6EDE18BE2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</p:spPr>
      </p:pic>
      <p:pic>
        <p:nvPicPr>
          <p:cNvPr id="10" name="Bild 1" descr="Logo">
            <a:extLst>
              <a:ext uri="{FF2B5EF4-FFF2-40B4-BE49-F238E27FC236}">
                <a16:creationId xmlns:a16="http://schemas.microsoft.com/office/drawing/2014/main" id="{BA9D8D84-CEFD-BA84-D98D-A027ED64F43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12" y="132645"/>
            <a:ext cx="1029657" cy="626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3493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05327" y="2198062"/>
            <a:ext cx="10515600" cy="254735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rgbClr val="425766"/>
                </a:solidFill>
              </a:rPr>
              <a:t>Rückblick</a:t>
            </a:r>
            <a:r>
              <a:rPr lang="de-DE" sz="8000" b="1" dirty="0">
                <a:solidFill>
                  <a:srgbClr val="425766"/>
                </a:solidFill>
              </a:rPr>
              <a:t> </a:t>
            </a:r>
            <a:r>
              <a:rPr lang="de-DE" sz="8000" dirty="0">
                <a:solidFill>
                  <a:srgbClr val="425766"/>
                </a:solidFill>
              </a:rPr>
              <a:t>- </a:t>
            </a:r>
            <a:r>
              <a:rPr lang="de-DE" sz="8000" b="1" dirty="0">
                <a:solidFill>
                  <a:srgbClr val="425766"/>
                </a:solidFill>
              </a:rPr>
              <a:t>Analyse</a:t>
            </a:r>
            <a:r>
              <a:rPr lang="de-DE" sz="8000" dirty="0">
                <a:solidFill>
                  <a:srgbClr val="425766"/>
                </a:solidFill>
              </a:rPr>
              <a:t> - Ausblick </a:t>
            </a:r>
          </a:p>
          <a:p>
            <a:pPr marL="0" indent="0" algn="ctr">
              <a:buNone/>
            </a:pPr>
            <a:endParaRPr lang="en-US" sz="8000" dirty="0">
              <a:solidFill>
                <a:srgbClr val="425766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25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F1AF17-63A3-D05C-8D3B-16FFC35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2C7FB862-2668-956F-2401-2FCB0815B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5" y="0"/>
            <a:ext cx="12153935" cy="6840224"/>
          </a:xfrm>
        </p:spPr>
      </p:pic>
    </p:spTree>
    <p:extLst>
      <p:ext uri="{BB962C8B-B14F-4D97-AF65-F5344CB8AC3E}">
        <p14:creationId xmlns:p14="http://schemas.microsoft.com/office/powerpoint/2010/main" val="1599519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1429E1-C9C5-FFE7-F2F6-F739A0F5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9A5B8052-A359-A44C-3DC2-D825FE32B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74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1745223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31119-AF7A-F510-1E8C-036E08F84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06F992AA-46D4-AC03-462A-A5DC2CC30D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</p:spPr>
      </p:pic>
    </p:spTree>
    <p:extLst>
      <p:ext uri="{BB962C8B-B14F-4D97-AF65-F5344CB8AC3E}">
        <p14:creationId xmlns:p14="http://schemas.microsoft.com/office/powerpoint/2010/main" val="15419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824691-D962-4242-B3AC-00C16CB32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9E6FFD4-D968-8305-E485-334A3DBEE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</p:spPr>
      </p:pic>
    </p:spTree>
    <p:extLst>
      <p:ext uri="{BB962C8B-B14F-4D97-AF65-F5344CB8AC3E}">
        <p14:creationId xmlns:p14="http://schemas.microsoft.com/office/powerpoint/2010/main" val="708164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805327" y="2198062"/>
            <a:ext cx="10515600" cy="254735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rgbClr val="425766"/>
                </a:solidFill>
              </a:rPr>
              <a:t>Rückblick</a:t>
            </a:r>
            <a:r>
              <a:rPr lang="de-DE" sz="8000" b="1" dirty="0">
                <a:solidFill>
                  <a:srgbClr val="425766"/>
                </a:solidFill>
              </a:rPr>
              <a:t> </a:t>
            </a:r>
            <a:r>
              <a:rPr lang="de-DE" sz="8000" dirty="0">
                <a:solidFill>
                  <a:srgbClr val="425766"/>
                </a:solidFill>
              </a:rPr>
              <a:t>- Analyse - </a:t>
            </a:r>
            <a:r>
              <a:rPr lang="de-DE" sz="8000" b="1" dirty="0">
                <a:solidFill>
                  <a:srgbClr val="425766"/>
                </a:solidFill>
              </a:rPr>
              <a:t>Ausblick</a:t>
            </a:r>
            <a:r>
              <a:rPr lang="de-DE" sz="8000" dirty="0">
                <a:solidFill>
                  <a:srgbClr val="425766"/>
                </a:solidFill>
              </a:rPr>
              <a:t> </a:t>
            </a:r>
          </a:p>
          <a:p>
            <a:pPr marL="0" indent="0" algn="ctr">
              <a:buNone/>
            </a:pPr>
            <a:endParaRPr lang="en-US" sz="8000" dirty="0">
              <a:solidFill>
                <a:srgbClr val="425766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81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75968025-1367-3FEB-14B1-B6EC117EB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2124" y="414981"/>
            <a:ext cx="10789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3200" b="1" dirty="0">
                <a:solidFill>
                  <a:srgbClr val="154667"/>
                </a:solidFill>
                <a:latin typeface="Aptos"/>
              </a:rPr>
              <a:t>Weiterentwicklung der Leitlinie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042" y="1965507"/>
            <a:ext cx="3520440" cy="4709160"/>
          </a:xfrm>
          <a:prstGeom prst="roundRect">
            <a:avLst/>
          </a:prstGeom>
          <a:solidFill>
            <a:srgbClr val="EEF6FC"/>
          </a:solidFill>
          <a:ln w="28575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56022" y="2063288"/>
            <a:ext cx="3118104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dirty="0">
                <a:solidFill>
                  <a:srgbClr val="093069"/>
                </a:solidFill>
                <a:latin typeface="Aptos"/>
              </a:rPr>
              <a:t>1. </a:t>
            </a:r>
            <a:r>
              <a:rPr lang="de-DE" sz="1600" b="1" dirty="0">
                <a:solidFill>
                  <a:srgbClr val="093069"/>
                </a:solidFill>
                <a:latin typeface="Aptos"/>
              </a:rPr>
              <a:t>Noch nicht ausreichend berücksichtigt</a:t>
            </a:r>
            <a:endParaRPr lang="de-DE" dirty="0"/>
          </a:p>
        </p:txBody>
      </p:sp>
      <p:sp>
        <p:nvSpPr>
          <p:cNvPr id="10" name="TextBox 9"/>
          <p:cNvSpPr txBox="1"/>
          <p:nvPr/>
        </p:nvSpPr>
        <p:spPr>
          <a:xfrm>
            <a:off x="54854" y="2737890"/>
            <a:ext cx="31181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093069"/>
                </a:solidFill>
                <a:latin typeface="Aptos"/>
              </a:rPr>
              <a:t>Struktur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&amp;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Ausstattung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definieren</a:t>
            </a:r>
            <a:endParaRPr sz="1050" b="1" dirty="0">
              <a:solidFill>
                <a:srgbClr val="09306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510" y="2931704"/>
            <a:ext cx="31181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b="0" dirty="0">
                <a:solidFill>
                  <a:srgbClr val="233046"/>
                </a:solidFill>
                <a:latin typeface="Aptos"/>
              </a:rPr>
              <a:t>Adäquaten Stellenschlüssel ermitteln und festlegen,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zugewiesene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Bereiche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und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Materialien</a:t>
            </a:r>
            <a:r>
              <a:rPr lang="de-DE" sz="800" b="0" dirty="0">
                <a:solidFill>
                  <a:srgbClr val="233046"/>
                </a:solidFill>
                <a:latin typeface="Aptos"/>
              </a:rPr>
              <a:t> benennen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21" y="3387559"/>
            <a:ext cx="31181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093069"/>
                </a:solidFill>
                <a:latin typeface="Aptos"/>
              </a:rPr>
              <a:t>Übergänge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besser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begleiten</a:t>
            </a:r>
            <a:endParaRPr sz="1050" b="1" dirty="0">
              <a:solidFill>
                <a:srgbClr val="093069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21" y="3585408"/>
            <a:ext cx="3118104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dirty="0">
                <a:solidFill>
                  <a:srgbClr val="233046"/>
                </a:solidFill>
                <a:latin typeface="Aptos"/>
              </a:rPr>
              <a:t>Transition von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Akutbehandlung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in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Erhaltungstherapie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/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Nachsorge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198" y="3918967"/>
            <a:ext cx="31181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093069"/>
                </a:solidFill>
                <a:latin typeface="Aptos"/>
              </a:rPr>
              <a:t>Kontraindikationen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klar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definieren</a:t>
            </a:r>
            <a:endParaRPr sz="1050" b="1" dirty="0">
              <a:solidFill>
                <a:srgbClr val="0930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854" y="4121633"/>
            <a:ext cx="31181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233046"/>
                </a:solidFill>
                <a:latin typeface="Aptos"/>
              </a:rPr>
              <a:t>Absolute und relative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Kontraindikationen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präzisieren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und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klinisch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einordnen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308" y="4563480"/>
            <a:ext cx="31181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093069"/>
                </a:solidFill>
                <a:latin typeface="Aptos"/>
              </a:rPr>
              <a:t>Muskelmasse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erhalten</a:t>
            </a:r>
            <a:endParaRPr sz="1050" b="1" dirty="0">
              <a:solidFill>
                <a:srgbClr val="093069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34" y="4751052"/>
            <a:ext cx="31181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 err="1">
                <a:solidFill>
                  <a:srgbClr val="233046"/>
                </a:solidFill>
                <a:latin typeface="Aptos"/>
              </a:rPr>
              <a:t>Bedeutung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von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Muskelmassenverlust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sowie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Erhalt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/Aufbau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stärker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berücksichtigen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286" y="5210252"/>
            <a:ext cx="31181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093069"/>
                </a:solidFill>
                <a:latin typeface="Aptos"/>
              </a:rPr>
              <a:t>Nebenwirkungen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gezielt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adressieren</a:t>
            </a:r>
            <a:endParaRPr sz="1050" b="1" dirty="0">
              <a:solidFill>
                <a:srgbClr val="093069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780" y="5400721"/>
            <a:ext cx="31181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 err="1">
                <a:solidFill>
                  <a:srgbClr val="233046"/>
                </a:solidFill>
                <a:latin typeface="Aptos"/>
              </a:rPr>
              <a:t>Bewegungs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- und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Handlungsempfehlungen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z. B.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bei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Osteonekrosen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oder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Kardiotoxizität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286" y="5858961"/>
            <a:ext cx="31181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093069"/>
                </a:solidFill>
                <a:latin typeface="Aptos"/>
              </a:rPr>
              <a:t>Versorgung</a:t>
            </a:r>
            <a:r>
              <a:rPr sz="1050" b="1" dirty="0">
                <a:solidFill>
                  <a:srgbClr val="093069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093069"/>
                </a:solidFill>
                <a:latin typeface="Aptos"/>
              </a:rPr>
              <a:t>differenzieren</a:t>
            </a:r>
            <a:endParaRPr sz="1050" b="1" dirty="0">
              <a:solidFill>
                <a:srgbClr val="093069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042" y="6057475"/>
            <a:ext cx="3213354" cy="3480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dirty="0" err="1">
                <a:solidFill>
                  <a:srgbClr val="233046"/>
                </a:solidFill>
                <a:latin typeface="Aptos"/>
              </a:rPr>
              <a:t>Entitätsspezifische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Empfehlungen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,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Therapieprotokolle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,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Nachsorge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,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digitale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Therapieformen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sowie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Hilfs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- und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Heilmittel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11628" y="1936329"/>
            <a:ext cx="3498668" cy="4709161"/>
          </a:xfrm>
          <a:prstGeom prst="roundRect">
            <a:avLst/>
          </a:prstGeom>
          <a:solidFill>
            <a:srgbClr val="FFF5EB"/>
          </a:solidFill>
          <a:ln w="28575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30510" y="2063287"/>
            <a:ext cx="2660904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dirty="0">
                <a:solidFill>
                  <a:srgbClr val="EE6716"/>
                </a:solidFill>
                <a:latin typeface="Aptos"/>
              </a:rPr>
              <a:t>2. </a:t>
            </a:r>
            <a:r>
              <a:rPr lang="de-DE" sz="1600" b="1" dirty="0">
                <a:solidFill>
                  <a:srgbClr val="EE6716"/>
                </a:solidFill>
                <a:latin typeface="Aptos"/>
              </a:rPr>
              <a:t>Neue Erkenntnisse nutzen und integrieren</a:t>
            </a:r>
            <a:endParaRPr lang="de-DE" dirty="0"/>
          </a:p>
        </p:txBody>
      </p:sp>
      <p:sp>
        <p:nvSpPr>
          <p:cNvPr id="29" name="TextBox 28"/>
          <p:cNvSpPr txBox="1"/>
          <p:nvPr/>
        </p:nvSpPr>
        <p:spPr>
          <a:xfrm>
            <a:off x="4307209" y="2730324"/>
            <a:ext cx="2660904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dirty="0" err="1">
                <a:solidFill>
                  <a:srgbClr val="EE6716"/>
                </a:solidFill>
                <a:latin typeface="Aptos"/>
              </a:rPr>
              <a:t>Wirksamkeit</a:t>
            </a:r>
            <a:r>
              <a:rPr sz="1000" b="1" dirty="0">
                <a:solidFill>
                  <a:srgbClr val="EE6716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EE6716"/>
                </a:solidFill>
                <a:latin typeface="Aptos"/>
              </a:rPr>
              <a:t>weiter</a:t>
            </a:r>
            <a:r>
              <a:rPr sz="1050" b="1" dirty="0">
                <a:solidFill>
                  <a:srgbClr val="EE6716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EE6716"/>
                </a:solidFill>
                <a:latin typeface="Aptos"/>
              </a:rPr>
              <a:t>belegen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07209" y="2927223"/>
            <a:ext cx="266090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 err="1">
                <a:solidFill>
                  <a:srgbClr val="233046"/>
                </a:solidFill>
                <a:latin typeface="Aptos"/>
              </a:rPr>
              <a:t>Reduktion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der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Rezidivhäufigkeit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durch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Bewegung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11628" y="4167239"/>
            <a:ext cx="2660904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050" b="1" dirty="0">
                <a:solidFill>
                  <a:srgbClr val="EE6716"/>
                </a:solidFill>
                <a:latin typeface="Aptos"/>
              </a:rPr>
              <a:t> Internationale Standards einbeziehen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34816" y="4329348"/>
            <a:ext cx="2269568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dirty="0">
                <a:solidFill>
                  <a:srgbClr val="233046"/>
                </a:solidFill>
                <a:latin typeface="Aptos"/>
              </a:rPr>
              <a:t>ACSM und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weitere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aktuelle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Evidenz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integrieren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16047" y="5347427"/>
            <a:ext cx="26609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EE6716"/>
                </a:solidFill>
                <a:latin typeface="Aptos"/>
              </a:rPr>
              <a:t>Konkrete</a:t>
            </a:r>
            <a:r>
              <a:rPr sz="1050" b="1" dirty="0">
                <a:solidFill>
                  <a:srgbClr val="EE6716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EE6716"/>
                </a:solidFill>
                <a:latin typeface="Aptos"/>
              </a:rPr>
              <a:t>Empfehlungen</a:t>
            </a:r>
            <a:r>
              <a:rPr sz="1050" b="1" dirty="0">
                <a:solidFill>
                  <a:srgbClr val="EE6716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EE6716"/>
                </a:solidFill>
                <a:latin typeface="Aptos"/>
              </a:rPr>
              <a:t>ableiten</a:t>
            </a:r>
            <a:endParaRPr sz="1050" b="1" dirty="0">
              <a:solidFill>
                <a:srgbClr val="EE6716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20466" y="5533479"/>
            <a:ext cx="2660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233046"/>
                </a:solidFill>
                <a:latin typeface="Aptos"/>
              </a:rPr>
              <a:t>Wo die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Evidenz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es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erlaubt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verbindlich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formulieren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;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bei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Konflikten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transparent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differenzieren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546630" y="1965507"/>
            <a:ext cx="3529330" cy="4709160"/>
          </a:xfrm>
          <a:prstGeom prst="roundRect">
            <a:avLst/>
          </a:prstGeom>
          <a:solidFill>
            <a:srgbClr val="F2F8EE"/>
          </a:solidFill>
          <a:ln w="28575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448771" y="2063287"/>
            <a:ext cx="17973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3E842A"/>
                </a:solidFill>
                <a:latin typeface="Aptos"/>
              </a:rPr>
              <a:t>3. </a:t>
            </a:r>
            <a:r>
              <a:rPr lang="de-DE" sz="1600" b="1" dirty="0">
                <a:solidFill>
                  <a:srgbClr val="3E842A"/>
                </a:solidFill>
                <a:latin typeface="Aptos"/>
              </a:rPr>
              <a:t>Neue Formate</a:t>
            </a:r>
            <a:endParaRPr sz="1500" b="1" dirty="0">
              <a:solidFill>
                <a:srgbClr val="3E842A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546630" y="2704956"/>
            <a:ext cx="35753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3E842A"/>
                </a:solidFill>
                <a:latin typeface="Aptos"/>
              </a:rPr>
              <a:t>Informationen</a:t>
            </a:r>
            <a:r>
              <a:rPr sz="1050" b="1" dirty="0">
                <a:solidFill>
                  <a:srgbClr val="3E842A"/>
                </a:solidFill>
                <a:latin typeface="Aptos"/>
              </a:rPr>
              <a:t> auf den </a:t>
            </a:r>
            <a:r>
              <a:rPr sz="1050" b="1" dirty="0" err="1">
                <a:solidFill>
                  <a:srgbClr val="3E842A"/>
                </a:solidFill>
                <a:latin typeface="Aptos"/>
              </a:rPr>
              <a:t>Punkt</a:t>
            </a:r>
            <a:r>
              <a:rPr sz="1050" b="1" dirty="0">
                <a:solidFill>
                  <a:srgbClr val="3E842A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3E842A"/>
                </a:solidFill>
                <a:latin typeface="Aptos"/>
              </a:rPr>
              <a:t>bringen</a:t>
            </a:r>
            <a:endParaRPr sz="1050" b="1" dirty="0">
              <a:solidFill>
                <a:srgbClr val="3E842A"/>
              </a:solidFill>
              <a:latin typeface="Apto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546630" y="2908233"/>
            <a:ext cx="32324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 err="1">
                <a:solidFill>
                  <a:srgbClr val="233046"/>
                </a:solidFill>
                <a:latin typeface="Aptos"/>
              </a:rPr>
              <a:t>Kürzere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,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verbindlichere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Empfehlungen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und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Übersicht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relevanter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Informationen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559770" y="3536111"/>
            <a:ext cx="3575303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dirty="0" err="1">
                <a:solidFill>
                  <a:srgbClr val="3E842A"/>
                </a:solidFill>
                <a:latin typeface="Aptos"/>
              </a:rPr>
              <a:t>Bewährte</a:t>
            </a:r>
            <a:r>
              <a:rPr sz="1050" b="1" dirty="0">
                <a:solidFill>
                  <a:srgbClr val="3E842A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3E842A"/>
                </a:solidFill>
                <a:latin typeface="Aptos"/>
              </a:rPr>
              <a:t>Nutzung</a:t>
            </a:r>
            <a:r>
              <a:rPr sz="900" b="1" dirty="0">
                <a:solidFill>
                  <a:srgbClr val="3E842A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3E842A"/>
                </a:solidFill>
                <a:latin typeface="Aptos"/>
              </a:rPr>
              <a:t>erhalten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57057" y="3725279"/>
            <a:ext cx="35753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233046"/>
                </a:solidFill>
                <a:latin typeface="Aptos"/>
              </a:rPr>
              <a:t>PDF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bleibt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Standard; STRG+F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funktioniert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gut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46630" y="4190462"/>
            <a:ext cx="35753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 err="1">
                <a:solidFill>
                  <a:srgbClr val="3E842A"/>
                </a:solidFill>
                <a:latin typeface="Aptos"/>
              </a:rPr>
              <a:t>Formate</a:t>
            </a:r>
            <a:r>
              <a:rPr sz="1050" b="1" dirty="0">
                <a:solidFill>
                  <a:srgbClr val="3E842A"/>
                </a:solidFill>
                <a:latin typeface="Aptos"/>
              </a:rPr>
              <a:t> für </a:t>
            </a:r>
            <a:r>
              <a:rPr sz="1050" b="1" dirty="0" err="1">
                <a:solidFill>
                  <a:srgbClr val="3E842A"/>
                </a:solidFill>
                <a:latin typeface="Aptos"/>
              </a:rPr>
              <a:t>jeden</a:t>
            </a:r>
            <a:r>
              <a:rPr sz="1050" b="1" dirty="0">
                <a:solidFill>
                  <a:srgbClr val="3E842A"/>
                </a:solidFill>
                <a:latin typeface="Aptos"/>
              </a:rPr>
              <a:t> </a:t>
            </a:r>
            <a:r>
              <a:rPr sz="1050" b="1" dirty="0" err="1">
                <a:solidFill>
                  <a:srgbClr val="3E842A"/>
                </a:solidFill>
                <a:latin typeface="Aptos"/>
              </a:rPr>
              <a:t>Bedarf</a:t>
            </a:r>
            <a:endParaRPr sz="1050" b="1" dirty="0">
              <a:solidFill>
                <a:srgbClr val="3E842A"/>
              </a:solidFill>
              <a:latin typeface="Apto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538654" y="4380629"/>
            <a:ext cx="34229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 err="1">
                <a:solidFill>
                  <a:srgbClr val="233046"/>
                </a:solidFill>
                <a:latin typeface="Aptos"/>
              </a:rPr>
              <a:t>Infografik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für Patient*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innen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,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Pocketversion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,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Kurzfassung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auf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einer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Seite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546630" y="4904820"/>
            <a:ext cx="35753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>
                <a:solidFill>
                  <a:srgbClr val="3E842A"/>
                </a:solidFill>
                <a:latin typeface="Aptos"/>
              </a:rPr>
              <a:t>Digital </a:t>
            </a:r>
            <a:r>
              <a:rPr sz="1050" b="1" dirty="0" err="1">
                <a:solidFill>
                  <a:srgbClr val="3E842A"/>
                </a:solidFill>
                <a:latin typeface="Aptos"/>
              </a:rPr>
              <a:t>verfügbar</a:t>
            </a:r>
            <a:endParaRPr sz="1050" b="1" dirty="0">
              <a:solidFill>
                <a:srgbClr val="3E842A"/>
              </a:solidFill>
              <a:latin typeface="Apto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546630" y="5094082"/>
            <a:ext cx="35753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233046"/>
                </a:solidFill>
                <a:latin typeface="Aptos"/>
              </a:rPr>
              <a:t>App für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schnellen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Zugriff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und flexible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Nutzung</a:t>
            </a:r>
            <a:endParaRPr sz="800" b="0" dirty="0">
              <a:solidFill>
                <a:srgbClr val="233046"/>
              </a:solidFill>
              <a:latin typeface="Apto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38654" y="5602957"/>
            <a:ext cx="35753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dirty="0">
                <a:solidFill>
                  <a:srgbClr val="3E842A"/>
                </a:solidFill>
                <a:latin typeface="Aptos"/>
              </a:rPr>
              <a:t>Immer </a:t>
            </a:r>
            <a:r>
              <a:rPr sz="1050" b="1" dirty="0" err="1">
                <a:solidFill>
                  <a:srgbClr val="3E842A"/>
                </a:solidFill>
                <a:latin typeface="Aptos"/>
              </a:rPr>
              <a:t>griffbereit</a:t>
            </a:r>
            <a:endParaRPr sz="1050" b="1" dirty="0">
              <a:solidFill>
                <a:srgbClr val="3E842A"/>
              </a:solidFill>
              <a:latin typeface="Apto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538653" y="5798508"/>
            <a:ext cx="35753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233046"/>
                </a:solidFill>
                <a:latin typeface="Aptos"/>
              </a:rPr>
              <a:t>PDF und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Taschenbuch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für </a:t>
            </a:r>
            <a:r>
              <a:rPr sz="800" b="0" dirty="0" err="1">
                <a:solidFill>
                  <a:srgbClr val="233046"/>
                </a:solidFill>
                <a:latin typeface="Aptos"/>
              </a:rPr>
              <a:t>Alltag</a:t>
            </a:r>
            <a:r>
              <a:rPr sz="800" b="0" dirty="0">
                <a:solidFill>
                  <a:srgbClr val="233046"/>
                </a:solidFill>
                <a:latin typeface="Aptos"/>
              </a:rPr>
              <a:t> und Praxis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706267" y="1832302"/>
            <a:ext cx="10515600" cy="254735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rgbClr val="425766"/>
                </a:solidFill>
              </a:rPr>
              <a:t>Zeitplan</a:t>
            </a:r>
            <a:endParaRPr lang="en-US" sz="8000" dirty="0">
              <a:solidFill>
                <a:srgbClr val="425766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88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2D20E57-51D9-AD70-D05C-00AE8E2C0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35269"/>
            <a:ext cx="12185522" cy="68580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D35C66C4-DF2A-972D-B5F7-5C1D20576D1C}"/>
              </a:ext>
            </a:extLst>
          </p:cNvPr>
          <p:cNvSpPr txBox="1"/>
          <p:nvPr/>
        </p:nvSpPr>
        <p:spPr>
          <a:xfrm>
            <a:off x="699953" y="113203"/>
            <a:ext cx="37548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dirty="0" err="1">
                <a:solidFill>
                  <a:srgbClr val="0F376C"/>
                </a:solidFill>
              </a:rPr>
              <a:t>Zeitplan</a:t>
            </a:r>
            <a:endParaRPr sz="4000" b="1" dirty="0">
              <a:solidFill>
                <a:srgbClr val="0F376C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294A482-DF90-F3AD-9796-D00573A6D6E5}"/>
              </a:ext>
            </a:extLst>
          </p:cNvPr>
          <p:cNvSpPr/>
          <p:nvPr/>
        </p:nvSpPr>
        <p:spPr>
          <a:xfrm flipH="1">
            <a:off x="855785" y="1053105"/>
            <a:ext cx="116893" cy="5334203"/>
          </a:xfrm>
          <a:prstGeom prst="rect">
            <a:avLst/>
          </a:prstGeom>
          <a:solidFill>
            <a:srgbClr val="A5A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dirty="0"/>
          </a:p>
        </p:txBody>
      </p:sp>
      <p:sp>
        <p:nvSpPr>
          <p:cNvPr id="7" name="Oval 5">
            <a:extLst>
              <a:ext uri="{FF2B5EF4-FFF2-40B4-BE49-F238E27FC236}">
                <a16:creationId xmlns:a16="http://schemas.microsoft.com/office/drawing/2014/main" id="{FBCAAAAC-AB0C-F6F5-1CCE-EF5170D3A43A}"/>
              </a:ext>
            </a:extLst>
          </p:cNvPr>
          <p:cNvSpPr/>
          <p:nvPr/>
        </p:nvSpPr>
        <p:spPr>
          <a:xfrm>
            <a:off x="707247" y="899023"/>
            <a:ext cx="438912" cy="438912"/>
          </a:xfrm>
          <a:prstGeom prst="ellipse">
            <a:avLst/>
          </a:prstGeom>
          <a:solidFill>
            <a:srgbClr val="32AE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26F5C48-E79A-8326-0308-CB9CBE102097}"/>
              </a:ext>
            </a:extLst>
          </p:cNvPr>
          <p:cNvSpPr txBox="1"/>
          <p:nvPr/>
        </p:nvSpPr>
        <p:spPr>
          <a:xfrm>
            <a:off x="1319640" y="914405"/>
            <a:ext cx="10512139" cy="659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err="1">
                <a:solidFill>
                  <a:srgbClr val="0F376C"/>
                </a:solidFill>
              </a:rPr>
              <a:t>Anfang</a:t>
            </a:r>
            <a:r>
              <a:rPr b="1" dirty="0">
                <a:solidFill>
                  <a:srgbClr val="0F376C"/>
                </a:solidFill>
              </a:rPr>
              <a:t> September 2026:</a:t>
            </a:r>
          </a:p>
          <a:p>
            <a:pPr>
              <a:spcBef>
                <a:spcPts val="100"/>
              </a:spcBef>
            </a:pPr>
            <a:r>
              <a:rPr dirty="0">
                <a:solidFill>
                  <a:srgbClr val="0F376C"/>
                </a:solidFill>
              </a:rPr>
              <a:t>Kick-off-</a:t>
            </a:r>
            <a:r>
              <a:rPr dirty="0" err="1">
                <a:solidFill>
                  <a:srgbClr val="0F376C"/>
                </a:solidFill>
              </a:rPr>
              <a:t>Veranstaltung</a:t>
            </a:r>
            <a:endParaRPr dirty="0">
              <a:solidFill>
                <a:srgbClr val="0F376C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66C1496-B88E-1913-A681-6F35E1BE8567}"/>
              </a:ext>
            </a:extLst>
          </p:cNvPr>
          <p:cNvSpPr/>
          <p:nvPr/>
        </p:nvSpPr>
        <p:spPr>
          <a:xfrm>
            <a:off x="1402956" y="2246476"/>
            <a:ext cx="5943600" cy="10972"/>
          </a:xfrm>
          <a:prstGeom prst="rect">
            <a:avLst/>
          </a:prstGeom>
          <a:solidFill>
            <a:srgbClr val="D2E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664C3D62-ABFF-4153-9994-4E88DE5B2E08}"/>
              </a:ext>
            </a:extLst>
          </p:cNvPr>
          <p:cNvSpPr/>
          <p:nvPr/>
        </p:nvSpPr>
        <p:spPr>
          <a:xfrm>
            <a:off x="694775" y="1585990"/>
            <a:ext cx="438912" cy="438912"/>
          </a:xfrm>
          <a:prstGeom prst="ellipse">
            <a:avLst/>
          </a:prstGeom>
          <a:solidFill>
            <a:srgbClr val="66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6119B415-2573-2D28-0E3E-978477D7DC6E}"/>
              </a:ext>
            </a:extLst>
          </p:cNvPr>
          <p:cNvSpPr txBox="1"/>
          <p:nvPr/>
        </p:nvSpPr>
        <p:spPr>
          <a:xfrm>
            <a:off x="1308210" y="1580614"/>
            <a:ext cx="10655478" cy="659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>
                <a:solidFill>
                  <a:srgbClr val="0F376C"/>
                </a:solidFill>
              </a:rPr>
              <a:t>September bis </a:t>
            </a:r>
            <a:r>
              <a:rPr b="1" dirty="0" err="1">
                <a:solidFill>
                  <a:srgbClr val="0F376C"/>
                </a:solidFill>
              </a:rPr>
              <a:t>Dezember</a:t>
            </a:r>
            <a:r>
              <a:rPr b="1" dirty="0">
                <a:solidFill>
                  <a:srgbClr val="0F376C"/>
                </a:solidFill>
              </a:rPr>
              <a:t> 2026:</a:t>
            </a:r>
          </a:p>
          <a:p>
            <a:pPr>
              <a:spcBef>
                <a:spcPts val="100"/>
              </a:spcBef>
            </a:pPr>
            <a:r>
              <a:rPr dirty="0" err="1">
                <a:solidFill>
                  <a:srgbClr val="0F376C"/>
                </a:solidFill>
              </a:rPr>
              <a:t>Redaktionsphase</a:t>
            </a:r>
            <a:r>
              <a:rPr dirty="0">
                <a:solidFill>
                  <a:srgbClr val="0F376C"/>
                </a:solidFill>
              </a:rPr>
              <a:t> mit </a:t>
            </a:r>
            <a:r>
              <a:rPr dirty="0" err="1">
                <a:solidFill>
                  <a:srgbClr val="0F376C"/>
                </a:solidFill>
              </a:rPr>
              <a:t>Überarbeitung</a:t>
            </a:r>
            <a:r>
              <a:rPr dirty="0">
                <a:solidFill>
                  <a:srgbClr val="0F376C"/>
                </a:solidFill>
              </a:rPr>
              <a:t> der </a:t>
            </a:r>
            <a:r>
              <a:rPr dirty="0" err="1">
                <a:solidFill>
                  <a:srgbClr val="0F376C"/>
                </a:solidFill>
              </a:rPr>
              <a:t>Empfehlungen</a:t>
            </a:r>
            <a:r>
              <a:rPr lang="de-DE" dirty="0">
                <a:solidFill>
                  <a:srgbClr val="0F376C"/>
                </a:solidFill>
              </a:rPr>
              <a:t> </a:t>
            </a:r>
            <a:r>
              <a:rPr dirty="0">
                <a:solidFill>
                  <a:srgbClr val="0F376C"/>
                </a:solidFill>
              </a:rPr>
              <a:t>in den </a:t>
            </a:r>
            <a:r>
              <a:rPr dirty="0" err="1">
                <a:solidFill>
                  <a:srgbClr val="0F376C"/>
                </a:solidFill>
              </a:rPr>
              <a:t>Arbeitsgruppen</a:t>
            </a:r>
            <a:endParaRPr dirty="0">
              <a:solidFill>
                <a:srgbClr val="0F376C"/>
              </a:solidFill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1CA1B549-068F-32DD-4F09-C5555F1720B3}"/>
              </a:ext>
            </a:extLst>
          </p:cNvPr>
          <p:cNvSpPr/>
          <p:nvPr/>
        </p:nvSpPr>
        <p:spPr>
          <a:xfrm>
            <a:off x="1402956" y="3175778"/>
            <a:ext cx="5943600" cy="10972"/>
          </a:xfrm>
          <a:prstGeom prst="rect">
            <a:avLst/>
          </a:prstGeom>
          <a:solidFill>
            <a:srgbClr val="D2E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Oval 11">
            <a:extLst>
              <a:ext uri="{FF2B5EF4-FFF2-40B4-BE49-F238E27FC236}">
                <a16:creationId xmlns:a16="http://schemas.microsoft.com/office/drawing/2014/main" id="{4C1B75FD-82BC-C701-E61A-B72F231CED45}"/>
              </a:ext>
            </a:extLst>
          </p:cNvPr>
          <p:cNvSpPr/>
          <p:nvPr/>
        </p:nvSpPr>
        <p:spPr>
          <a:xfrm>
            <a:off x="694775" y="2260544"/>
            <a:ext cx="438912" cy="438912"/>
          </a:xfrm>
          <a:prstGeom prst="ellipse">
            <a:avLst/>
          </a:prstGeom>
          <a:solidFill>
            <a:srgbClr val="F4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7C1630E9-D19F-59AB-606B-DDCD946A8C4B}"/>
              </a:ext>
            </a:extLst>
          </p:cNvPr>
          <p:cNvSpPr txBox="1"/>
          <p:nvPr/>
        </p:nvSpPr>
        <p:spPr>
          <a:xfrm>
            <a:off x="1319640" y="2240430"/>
            <a:ext cx="10632618" cy="9361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b="1" dirty="0">
                <a:solidFill>
                  <a:srgbClr val="0F376C"/>
                </a:solidFill>
              </a:rPr>
              <a:t>Anfang 2027:</a:t>
            </a:r>
            <a:endParaRPr lang="de-DE" b="1" dirty="0">
              <a:solidFill>
                <a:srgbClr val="0F376C"/>
              </a:solidFill>
            </a:endParaRPr>
          </a:p>
          <a:p>
            <a:pPr>
              <a:spcBef>
                <a:spcPts val="100"/>
              </a:spcBef>
            </a:pPr>
            <a:r>
              <a:rPr dirty="0" err="1">
                <a:solidFill>
                  <a:srgbClr val="0F376C"/>
                </a:solidFill>
              </a:rPr>
              <a:t>Erstes</a:t>
            </a:r>
            <a:r>
              <a:rPr dirty="0">
                <a:solidFill>
                  <a:srgbClr val="0F376C"/>
                </a:solidFill>
              </a:rPr>
              <a:t> </a:t>
            </a:r>
            <a:r>
              <a:rPr dirty="0" err="1">
                <a:solidFill>
                  <a:srgbClr val="0F376C"/>
                </a:solidFill>
              </a:rPr>
              <a:t>Konsensmeeting</a:t>
            </a:r>
            <a:r>
              <a:rPr dirty="0">
                <a:solidFill>
                  <a:srgbClr val="0F376C"/>
                </a:solidFill>
              </a:rPr>
              <a:t> </a:t>
            </a:r>
            <a:r>
              <a:rPr dirty="0" err="1">
                <a:solidFill>
                  <a:srgbClr val="0F376C"/>
                </a:solidFill>
              </a:rPr>
              <a:t>zur</a:t>
            </a:r>
            <a:r>
              <a:rPr dirty="0">
                <a:solidFill>
                  <a:srgbClr val="0F376C"/>
                </a:solidFill>
              </a:rPr>
              <a:t> </a:t>
            </a:r>
            <a:r>
              <a:rPr dirty="0" err="1">
                <a:solidFill>
                  <a:srgbClr val="0F376C"/>
                </a:solidFill>
              </a:rPr>
              <a:t>Abstimmung</a:t>
            </a:r>
            <a:r>
              <a:rPr dirty="0">
                <a:solidFill>
                  <a:srgbClr val="0F376C"/>
                </a:solidFill>
              </a:rPr>
              <a:t> der </a:t>
            </a:r>
            <a:r>
              <a:rPr dirty="0" err="1">
                <a:solidFill>
                  <a:srgbClr val="0F376C"/>
                </a:solidFill>
              </a:rPr>
              <a:t>Empfehlungen</a:t>
            </a:r>
            <a:r>
              <a:rPr lang="de-DE" dirty="0">
                <a:solidFill>
                  <a:srgbClr val="0F376C"/>
                </a:solidFill>
              </a:rPr>
              <a:t> </a:t>
            </a:r>
            <a:r>
              <a:rPr dirty="0" err="1">
                <a:solidFill>
                  <a:srgbClr val="0F376C"/>
                </a:solidFill>
              </a:rPr>
              <a:t>mit</a:t>
            </a:r>
            <a:r>
              <a:rPr dirty="0">
                <a:solidFill>
                  <a:srgbClr val="0F376C"/>
                </a:solidFill>
              </a:rPr>
              <a:t> den </a:t>
            </a:r>
            <a:r>
              <a:rPr dirty="0" err="1">
                <a:solidFill>
                  <a:srgbClr val="0F376C"/>
                </a:solidFill>
              </a:rPr>
              <a:t>Mandatsträgerinnen</a:t>
            </a:r>
            <a:r>
              <a:rPr dirty="0">
                <a:solidFill>
                  <a:srgbClr val="0F376C"/>
                </a:solidFill>
              </a:rPr>
              <a:t> und </a:t>
            </a:r>
            <a:r>
              <a:rPr dirty="0" err="1">
                <a:solidFill>
                  <a:srgbClr val="0F376C"/>
                </a:solidFill>
              </a:rPr>
              <a:t>Mandatsträgern</a:t>
            </a:r>
            <a:r>
              <a:rPr dirty="0">
                <a:solidFill>
                  <a:srgbClr val="0F376C"/>
                </a:solidFill>
              </a:rPr>
              <a:t> der </a:t>
            </a:r>
            <a:r>
              <a:rPr dirty="0" err="1">
                <a:solidFill>
                  <a:srgbClr val="0F376C"/>
                </a:solidFill>
              </a:rPr>
              <a:t>Fachgesellschaften</a:t>
            </a:r>
            <a:endParaRPr dirty="0">
              <a:solidFill>
                <a:srgbClr val="0F376C"/>
              </a:solidFill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79E8754A-4426-BDEC-5619-5216BE11871C}"/>
              </a:ext>
            </a:extLst>
          </p:cNvPr>
          <p:cNvSpPr/>
          <p:nvPr/>
        </p:nvSpPr>
        <p:spPr>
          <a:xfrm>
            <a:off x="1402956" y="5432748"/>
            <a:ext cx="5943600" cy="10972"/>
          </a:xfrm>
          <a:prstGeom prst="rect">
            <a:avLst/>
          </a:prstGeom>
          <a:solidFill>
            <a:srgbClr val="D2E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7BF11523-9070-38C6-06ED-A23EA269FEAC}"/>
              </a:ext>
            </a:extLst>
          </p:cNvPr>
          <p:cNvSpPr/>
          <p:nvPr/>
        </p:nvSpPr>
        <p:spPr>
          <a:xfrm>
            <a:off x="691991" y="3129921"/>
            <a:ext cx="438912" cy="438912"/>
          </a:xfrm>
          <a:prstGeom prst="ellipse">
            <a:avLst/>
          </a:prstGeom>
          <a:solidFill>
            <a:srgbClr val="32AE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E12BA5A0-58F0-425F-C97A-C95568B5D654}"/>
              </a:ext>
            </a:extLst>
          </p:cNvPr>
          <p:cNvSpPr txBox="1"/>
          <p:nvPr/>
        </p:nvSpPr>
        <p:spPr>
          <a:xfrm>
            <a:off x="1319640" y="3169018"/>
            <a:ext cx="6309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err="1">
                <a:solidFill>
                  <a:srgbClr val="0F376C"/>
                </a:solidFill>
              </a:rPr>
              <a:t>Ggf</a:t>
            </a:r>
            <a:r>
              <a:rPr b="1" dirty="0">
                <a:solidFill>
                  <a:srgbClr val="0F376C"/>
                </a:solidFill>
              </a:rPr>
              <a:t>. </a:t>
            </a:r>
            <a:r>
              <a:rPr b="1" dirty="0" err="1">
                <a:solidFill>
                  <a:srgbClr val="0F376C"/>
                </a:solidFill>
              </a:rPr>
              <a:t>Überarbeitung</a:t>
            </a:r>
            <a:r>
              <a:rPr b="1" dirty="0">
                <a:solidFill>
                  <a:srgbClr val="0F376C"/>
                </a:solidFill>
              </a:rPr>
              <a:t> der </a:t>
            </a:r>
            <a:r>
              <a:rPr b="1" dirty="0" err="1">
                <a:solidFill>
                  <a:srgbClr val="0F376C"/>
                </a:solidFill>
              </a:rPr>
              <a:t>Empfehlungen</a:t>
            </a:r>
            <a:endParaRPr b="1" dirty="0">
              <a:solidFill>
                <a:srgbClr val="0F376C"/>
              </a:solidFill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1B61D8BB-7938-F80B-AEA8-C43B88B2668C}"/>
              </a:ext>
            </a:extLst>
          </p:cNvPr>
          <p:cNvSpPr/>
          <p:nvPr/>
        </p:nvSpPr>
        <p:spPr>
          <a:xfrm>
            <a:off x="1402956" y="3575446"/>
            <a:ext cx="5943600" cy="10972"/>
          </a:xfrm>
          <a:prstGeom prst="rect">
            <a:avLst/>
          </a:prstGeom>
          <a:solidFill>
            <a:srgbClr val="D2E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9" name="Oval 17">
            <a:extLst>
              <a:ext uri="{FF2B5EF4-FFF2-40B4-BE49-F238E27FC236}">
                <a16:creationId xmlns:a16="http://schemas.microsoft.com/office/drawing/2014/main" id="{64C28C10-D8CD-5F29-763D-44D1A42CD489}"/>
              </a:ext>
            </a:extLst>
          </p:cNvPr>
          <p:cNvSpPr/>
          <p:nvPr/>
        </p:nvSpPr>
        <p:spPr>
          <a:xfrm>
            <a:off x="691991" y="3688776"/>
            <a:ext cx="438912" cy="438912"/>
          </a:xfrm>
          <a:prstGeom prst="ellipse">
            <a:avLst/>
          </a:prstGeom>
          <a:solidFill>
            <a:srgbClr val="66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6FA30976-91DA-8465-A7B7-B27BD85D3981}"/>
              </a:ext>
            </a:extLst>
          </p:cNvPr>
          <p:cNvSpPr txBox="1"/>
          <p:nvPr/>
        </p:nvSpPr>
        <p:spPr>
          <a:xfrm>
            <a:off x="1319640" y="3747735"/>
            <a:ext cx="6309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err="1">
                <a:solidFill>
                  <a:srgbClr val="0F376C"/>
                </a:solidFill>
              </a:rPr>
              <a:t>Ggf</a:t>
            </a:r>
            <a:r>
              <a:rPr b="1" dirty="0">
                <a:solidFill>
                  <a:srgbClr val="0F376C"/>
                </a:solidFill>
              </a:rPr>
              <a:t>. </a:t>
            </a:r>
            <a:r>
              <a:rPr b="1" dirty="0" err="1">
                <a:solidFill>
                  <a:srgbClr val="0F376C"/>
                </a:solidFill>
              </a:rPr>
              <a:t>weiteres</a:t>
            </a:r>
            <a:r>
              <a:rPr b="1" dirty="0">
                <a:solidFill>
                  <a:srgbClr val="0F376C"/>
                </a:solidFill>
              </a:rPr>
              <a:t> </a:t>
            </a:r>
            <a:r>
              <a:rPr b="1" dirty="0" err="1">
                <a:solidFill>
                  <a:srgbClr val="0F376C"/>
                </a:solidFill>
              </a:rPr>
              <a:t>Konsensmeeting</a:t>
            </a:r>
            <a:endParaRPr b="1" dirty="0">
              <a:solidFill>
                <a:srgbClr val="0F376C"/>
              </a:solidFill>
            </a:endParaRP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2A957B0F-7753-1600-1A1E-DB415DF4153F}"/>
              </a:ext>
            </a:extLst>
          </p:cNvPr>
          <p:cNvSpPr/>
          <p:nvPr/>
        </p:nvSpPr>
        <p:spPr>
          <a:xfrm>
            <a:off x="1402956" y="1580614"/>
            <a:ext cx="5943600" cy="10972"/>
          </a:xfrm>
          <a:prstGeom prst="rect">
            <a:avLst/>
          </a:prstGeom>
          <a:solidFill>
            <a:srgbClr val="D2E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6B6B639F-EACB-4555-DD4F-C86D44125AEE}"/>
              </a:ext>
            </a:extLst>
          </p:cNvPr>
          <p:cNvSpPr/>
          <p:nvPr/>
        </p:nvSpPr>
        <p:spPr>
          <a:xfrm>
            <a:off x="694775" y="4270151"/>
            <a:ext cx="438912" cy="438912"/>
          </a:xfrm>
          <a:prstGeom prst="ellipse">
            <a:avLst/>
          </a:prstGeom>
          <a:solidFill>
            <a:srgbClr val="F4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70F277C7-1B30-63B8-BE90-51B64385A214}"/>
              </a:ext>
            </a:extLst>
          </p:cNvPr>
          <p:cNvSpPr txBox="1"/>
          <p:nvPr/>
        </p:nvSpPr>
        <p:spPr>
          <a:xfrm>
            <a:off x="1305054" y="4288171"/>
            <a:ext cx="6309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err="1">
                <a:solidFill>
                  <a:srgbClr val="0F376C"/>
                </a:solidFill>
              </a:rPr>
              <a:t>Erstellung</a:t>
            </a:r>
            <a:r>
              <a:rPr b="1" dirty="0">
                <a:solidFill>
                  <a:srgbClr val="0F376C"/>
                </a:solidFill>
              </a:rPr>
              <a:t> des </a:t>
            </a:r>
            <a:r>
              <a:rPr b="1" dirty="0" err="1">
                <a:solidFill>
                  <a:srgbClr val="0F376C"/>
                </a:solidFill>
              </a:rPr>
              <a:t>Leitlinienreports</a:t>
            </a:r>
            <a:endParaRPr b="1" dirty="0">
              <a:solidFill>
                <a:srgbClr val="0F376C"/>
              </a:solidFill>
            </a:endParaRPr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6DD8C40A-DDB0-A51E-328F-CE617119CD52}"/>
              </a:ext>
            </a:extLst>
          </p:cNvPr>
          <p:cNvSpPr/>
          <p:nvPr/>
        </p:nvSpPr>
        <p:spPr>
          <a:xfrm>
            <a:off x="1402956" y="4150341"/>
            <a:ext cx="5943600" cy="10972"/>
          </a:xfrm>
          <a:prstGeom prst="rect">
            <a:avLst/>
          </a:prstGeom>
          <a:solidFill>
            <a:srgbClr val="D2E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5" name="Oval 23">
            <a:extLst>
              <a:ext uri="{FF2B5EF4-FFF2-40B4-BE49-F238E27FC236}">
                <a16:creationId xmlns:a16="http://schemas.microsoft.com/office/drawing/2014/main" id="{592CBD19-3A18-5D9B-8846-273CA2849577}"/>
              </a:ext>
            </a:extLst>
          </p:cNvPr>
          <p:cNvSpPr/>
          <p:nvPr/>
        </p:nvSpPr>
        <p:spPr>
          <a:xfrm>
            <a:off x="694775" y="4879745"/>
            <a:ext cx="438912" cy="438912"/>
          </a:xfrm>
          <a:prstGeom prst="ellipse">
            <a:avLst/>
          </a:prstGeom>
          <a:solidFill>
            <a:srgbClr val="32AE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B5A1CD90-6486-BB99-0B42-327BA9B6971B}"/>
              </a:ext>
            </a:extLst>
          </p:cNvPr>
          <p:cNvSpPr txBox="1"/>
          <p:nvPr/>
        </p:nvSpPr>
        <p:spPr>
          <a:xfrm>
            <a:off x="1319640" y="4769819"/>
            <a:ext cx="10303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err="1">
                <a:solidFill>
                  <a:srgbClr val="0F376C"/>
                </a:solidFill>
              </a:rPr>
              <a:t>Versand</a:t>
            </a:r>
            <a:r>
              <a:rPr b="1" dirty="0">
                <a:solidFill>
                  <a:srgbClr val="0F376C"/>
                </a:solidFill>
              </a:rPr>
              <a:t> an die </a:t>
            </a:r>
            <a:r>
              <a:rPr b="1" dirty="0" err="1">
                <a:solidFill>
                  <a:srgbClr val="0F376C"/>
                </a:solidFill>
              </a:rPr>
              <a:t>Vorstände</a:t>
            </a:r>
            <a:r>
              <a:rPr b="1" dirty="0">
                <a:solidFill>
                  <a:srgbClr val="0F376C"/>
                </a:solidFill>
              </a:rPr>
              <a:t> der </a:t>
            </a:r>
            <a:r>
              <a:rPr b="1" dirty="0" err="1">
                <a:solidFill>
                  <a:srgbClr val="0F376C"/>
                </a:solidFill>
              </a:rPr>
              <a:t>Fachgesellschaften</a:t>
            </a:r>
            <a:r>
              <a:rPr b="1" dirty="0">
                <a:solidFill>
                  <a:srgbClr val="0F376C"/>
                </a:solidFill>
              </a:rPr>
              <a:t> </a:t>
            </a:r>
            <a:r>
              <a:rPr b="1" dirty="0" err="1">
                <a:solidFill>
                  <a:srgbClr val="0F376C"/>
                </a:solidFill>
              </a:rPr>
              <a:t>bzw</a:t>
            </a:r>
            <a:r>
              <a:rPr b="1" dirty="0">
                <a:solidFill>
                  <a:srgbClr val="0F376C"/>
                </a:solidFill>
              </a:rPr>
              <a:t>. an die</a:t>
            </a:r>
            <a:r>
              <a:rPr lang="de-DE" b="1" dirty="0">
                <a:solidFill>
                  <a:srgbClr val="0F376C"/>
                </a:solidFill>
              </a:rPr>
              <a:t> </a:t>
            </a:r>
            <a:r>
              <a:rPr b="1" dirty="0" err="1">
                <a:solidFill>
                  <a:srgbClr val="0F376C"/>
                </a:solidFill>
              </a:rPr>
              <a:t>Mandatsträgerinnen</a:t>
            </a:r>
            <a:r>
              <a:rPr b="1" dirty="0">
                <a:solidFill>
                  <a:srgbClr val="0F376C"/>
                </a:solidFill>
              </a:rPr>
              <a:t> und </a:t>
            </a:r>
            <a:r>
              <a:rPr b="1" dirty="0" err="1">
                <a:solidFill>
                  <a:srgbClr val="0F376C"/>
                </a:solidFill>
              </a:rPr>
              <a:t>Mandatsträger</a:t>
            </a:r>
            <a:r>
              <a:rPr b="1" dirty="0">
                <a:solidFill>
                  <a:srgbClr val="0F376C"/>
                </a:solidFill>
              </a:rPr>
              <a:t>, die </a:t>
            </a:r>
            <a:r>
              <a:rPr b="1" dirty="0" err="1">
                <a:solidFill>
                  <a:srgbClr val="0F376C"/>
                </a:solidFill>
              </a:rPr>
              <a:t>ProCura</a:t>
            </a:r>
            <a:r>
              <a:rPr b="1" dirty="0">
                <a:solidFill>
                  <a:srgbClr val="0F376C"/>
                </a:solidFill>
              </a:rPr>
              <a:t> </a:t>
            </a:r>
            <a:r>
              <a:rPr b="1" dirty="0" err="1">
                <a:solidFill>
                  <a:srgbClr val="0F376C"/>
                </a:solidFill>
              </a:rPr>
              <a:t>erhalten</a:t>
            </a:r>
            <a:endParaRPr b="1" dirty="0">
              <a:solidFill>
                <a:srgbClr val="0F376C"/>
              </a:solidFill>
            </a:endParaRPr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921C5171-3A5B-C9A1-5DFA-985B123315DC}"/>
              </a:ext>
            </a:extLst>
          </p:cNvPr>
          <p:cNvSpPr/>
          <p:nvPr/>
        </p:nvSpPr>
        <p:spPr>
          <a:xfrm>
            <a:off x="1402956" y="4662281"/>
            <a:ext cx="5943600" cy="10972"/>
          </a:xfrm>
          <a:prstGeom prst="rect">
            <a:avLst/>
          </a:prstGeom>
          <a:solidFill>
            <a:srgbClr val="D2E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3795D9B5-2901-BC8C-C629-FE8074BAEA9C}"/>
              </a:ext>
            </a:extLst>
          </p:cNvPr>
          <p:cNvSpPr/>
          <p:nvPr/>
        </p:nvSpPr>
        <p:spPr>
          <a:xfrm>
            <a:off x="695524" y="5520065"/>
            <a:ext cx="438912" cy="438912"/>
          </a:xfrm>
          <a:prstGeom prst="ellipse">
            <a:avLst/>
          </a:prstGeom>
          <a:solidFill>
            <a:srgbClr val="66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7A9D09E5-CC78-FD6D-DDC7-EFC59DFF0A5D}"/>
              </a:ext>
            </a:extLst>
          </p:cNvPr>
          <p:cNvSpPr txBox="1"/>
          <p:nvPr/>
        </p:nvSpPr>
        <p:spPr>
          <a:xfrm>
            <a:off x="1319640" y="5554855"/>
            <a:ext cx="6309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err="1">
                <a:solidFill>
                  <a:srgbClr val="0F376C"/>
                </a:solidFill>
              </a:rPr>
              <a:t>Einreichung</a:t>
            </a:r>
            <a:r>
              <a:rPr b="1" dirty="0">
                <a:solidFill>
                  <a:srgbClr val="0F376C"/>
                </a:solidFill>
              </a:rPr>
              <a:t> der </a:t>
            </a:r>
            <a:r>
              <a:rPr b="1" dirty="0" err="1">
                <a:solidFill>
                  <a:srgbClr val="0F376C"/>
                </a:solidFill>
              </a:rPr>
              <a:t>Leitlinie</a:t>
            </a:r>
            <a:r>
              <a:rPr b="1" dirty="0">
                <a:solidFill>
                  <a:srgbClr val="0F376C"/>
                </a:solidFill>
              </a:rPr>
              <a:t> </a:t>
            </a:r>
            <a:r>
              <a:rPr b="1" dirty="0" err="1">
                <a:solidFill>
                  <a:srgbClr val="0F376C"/>
                </a:solidFill>
              </a:rPr>
              <a:t>bei</a:t>
            </a:r>
            <a:r>
              <a:rPr b="1" dirty="0">
                <a:solidFill>
                  <a:srgbClr val="0F376C"/>
                </a:solidFill>
              </a:rPr>
              <a:t> der AWMF</a:t>
            </a:r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9E0E0011-07EF-557C-11A8-F033811435A4}"/>
              </a:ext>
            </a:extLst>
          </p:cNvPr>
          <p:cNvSpPr/>
          <p:nvPr/>
        </p:nvSpPr>
        <p:spPr>
          <a:xfrm>
            <a:off x="1402956" y="5935177"/>
            <a:ext cx="5943600" cy="10972"/>
          </a:xfrm>
          <a:prstGeom prst="rect">
            <a:avLst/>
          </a:prstGeom>
          <a:solidFill>
            <a:srgbClr val="D2E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1" name="Oval 29">
            <a:extLst>
              <a:ext uri="{FF2B5EF4-FFF2-40B4-BE49-F238E27FC236}">
                <a16:creationId xmlns:a16="http://schemas.microsoft.com/office/drawing/2014/main" id="{7A77D683-0696-9EC1-E912-CE2AFCDB72A1}"/>
              </a:ext>
            </a:extLst>
          </p:cNvPr>
          <p:cNvSpPr/>
          <p:nvPr/>
        </p:nvSpPr>
        <p:spPr>
          <a:xfrm>
            <a:off x="695355" y="6173641"/>
            <a:ext cx="438912" cy="438912"/>
          </a:xfrm>
          <a:prstGeom prst="ellipse">
            <a:avLst/>
          </a:prstGeom>
          <a:solidFill>
            <a:srgbClr val="F4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2400" b="1" dirty="0">
              <a:solidFill>
                <a:srgbClr val="FFFFFF"/>
              </a:solidFill>
            </a:endParaRP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55709591-E9C5-6086-1D1F-97662157FED3}"/>
              </a:ext>
            </a:extLst>
          </p:cNvPr>
          <p:cNvSpPr txBox="1"/>
          <p:nvPr/>
        </p:nvSpPr>
        <p:spPr>
          <a:xfrm>
            <a:off x="1319640" y="6190380"/>
            <a:ext cx="6309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>
                <a:solidFill>
                  <a:srgbClr val="0F376C"/>
                </a:solidFill>
              </a:rPr>
              <a:t>5 Jahre Pause :-)</a:t>
            </a:r>
          </a:p>
        </p:txBody>
      </p:sp>
    </p:spTree>
    <p:extLst>
      <p:ext uri="{BB962C8B-B14F-4D97-AF65-F5344CB8AC3E}">
        <p14:creationId xmlns:p14="http://schemas.microsoft.com/office/powerpoint/2010/main" val="1408572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706267" y="1832302"/>
            <a:ext cx="10515600" cy="254735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rgbClr val="425766"/>
                </a:solidFill>
              </a:rPr>
              <a:t>Umsetzung und Arbeitsschritte</a:t>
            </a:r>
            <a:endParaRPr lang="en-US" sz="8000" dirty="0">
              <a:solidFill>
                <a:srgbClr val="425766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56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5B28135-2B2F-2336-DB4A-A00E69B7F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-9407"/>
            <a:ext cx="12185522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85786E6E-5788-475D-ADEE-69CA49774382}"/>
              </a:ext>
            </a:extLst>
          </p:cNvPr>
          <p:cNvSpPr/>
          <p:nvPr/>
        </p:nvSpPr>
        <p:spPr>
          <a:xfrm>
            <a:off x="0" y="-5777"/>
            <a:ext cx="9068741" cy="6774819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0AB6590-2FB0-7F10-B2C3-6A238CC4DA39}"/>
              </a:ext>
            </a:extLst>
          </p:cNvPr>
          <p:cNvSpPr txBox="1"/>
          <p:nvPr/>
        </p:nvSpPr>
        <p:spPr>
          <a:xfrm>
            <a:off x="125662" y="1170662"/>
            <a:ext cx="9177323" cy="526400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8001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Vorarbeit: Gruppen festgelegt</a:t>
            </a:r>
          </a:p>
          <a:p>
            <a:pPr marL="8001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Ablauf</a:t>
            </a:r>
          </a:p>
          <a:p>
            <a:pPr marL="1257300" lvl="2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Festlegung/Bestätigung der der Fragestellungen (Schlüsselfragen/PICO-Fragen) und Endpunkte (</a:t>
            </a:r>
            <a:r>
              <a:rPr lang="de-DE" sz="2000" i="1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hier ggf. nochmal schärfen</a:t>
            </a: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)</a:t>
            </a:r>
            <a:endParaRPr lang="de-DE" sz="2000" kern="100" dirty="0">
              <a:solidFill>
                <a:srgbClr val="424766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Anpassung/Beibehaltung der Strategien zur Beantwortung der Fragestellungen</a:t>
            </a:r>
            <a:endParaRPr lang="de-DE" sz="2000" kern="100" dirty="0">
              <a:solidFill>
                <a:srgbClr val="424766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Überarbeitung Literatur und Texte</a:t>
            </a:r>
            <a:endParaRPr lang="de-DE" sz="2000" kern="100" dirty="0">
              <a:solidFill>
                <a:srgbClr val="424766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1714500" lvl="3" indent="-342900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Was fehlt? –&gt; Ergänzung einbringen</a:t>
            </a:r>
            <a:endParaRPr lang="de-DE" sz="2000" kern="100" dirty="0">
              <a:solidFill>
                <a:srgbClr val="424766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1714500" lvl="3" indent="-342900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Was muss geändert werden?</a:t>
            </a:r>
            <a:endParaRPr lang="de-DE" sz="2000" kern="100" dirty="0">
              <a:solidFill>
                <a:srgbClr val="424766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1714500" lvl="3" indent="-342900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Was ist überflüssig?</a:t>
            </a:r>
            <a:endParaRPr lang="de-DE" sz="2000" kern="100" dirty="0">
              <a:solidFill>
                <a:srgbClr val="424766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1714500" lvl="3" indent="-342900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de-DE" sz="2000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Was hat Bestand?</a:t>
            </a:r>
            <a:endParaRPr lang="de-DE" sz="2000" kern="100" dirty="0">
              <a:solidFill>
                <a:srgbClr val="424766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 marL="1085850" indent="-171450">
              <a:lnSpc>
                <a:spcPct val="130000"/>
              </a:lnSpc>
              <a:buFont typeface="Wingdings" panose="05000000000000000000" pitchFamily="2" charset="2"/>
              <a:buChar char="à"/>
            </a:pPr>
            <a:r>
              <a:rPr lang="de-DE" sz="2000" b="1" kern="100" dirty="0">
                <a:solidFill>
                  <a:srgbClr val="424766"/>
                </a:solidFill>
                <a:effectLst/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 Vorschläge für Empfehlung sichtbar in bestehen E einfügen</a:t>
            </a:r>
            <a:endParaRPr lang="de-DE" sz="2000" b="1" kern="100" dirty="0">
              <a:solidFill>
                <a:srgbClr val="424766"/>
              </a:solidFill>
              <a:latin typeface="Calibri" panose="020F0502020204030204" pitchFamily="34" charset="0"/>
              <a:ea typeface="Aptos" panose="02110004020202020204"/>
              <a:cs typeface="Calibri"/>
            </a:endParaRPr>
          </a:p>
          <a:p>
            <a:pPr marL="1085850" indent="-171450">
              <a:lnSpc>
                <a:spcPct val="130000"/>
              </a:lnSpc>
              <a:buFont typeface="Wingdings" panose="05000000000000000000" pitchFamily="2" charset="2"/>
              <a:buChar char="à"/>
            </a:pPr>
            <a:r>
              <a:rPr lang="de-DE" sz="2000" kern="100" dirty="0">
                <a:solidFill>
                  <a:srgbClr val="424766"/>
                </a:solidFill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 </a:t>
            </a:r>
            <a:r>
              <a:rPr lang="de-DE" sz="2000" b="1" kern="100" dirty="0">
                <a:solidFill>
                  <a:srgbClr val="424766"/>
                </a:solidFill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Hilfestellung</a:t>
            </a:r>
            <a:r>
              <a:rPr lang="de-DE" sz="2000" kern="100" dirty="0">
                <a:solidFill>
                  <a:srgbClr val="424766"/>
                </a:solidFill>
                <a:latin typeface="Calibri" panose="020F0502020204030204" pitchFamily="34" charset="0"/>
                <a:ea typeface="Aptos" panose="02110004020202020204"/>
                <a:cs typeface="Times New Roman" panose="02020603050405020304" pitchFamily="18" charset="0"/>
              </a:rPr>
              <a:t>: Liste/Dokument (auf HP) und MG/GG </a:t>
            </a:r>
            <a:endParaRPr lang="de-DE" sz="2000" kern="100" dirty="0">
              <a:solidFill>
                <a:srgbClr val="424766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81EEBB8-4A01-C081-AD58-E9CD49675B20}"/>
              </a:ext>
            </a:extLst>
          </p:cNvPr>
          <p:cNvSpPr txBox="1"/>
          <p:nvPr/>
        </p:nvSpPr>
        <p:spPr>
          <a:xfrm>
            <a:off x="431611" y="334999"/>
            <a:ext cx="61811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i="0" u="none" strike="noStrike" dirty="0">
                <a:solidFill>
                  <a:srgbClr val="424766"/>
                </a:solidFill>
                <a:effectLst/>
                <a:latin typeface="+mn-lt"/>
              </a:rPr>
              <a:t> Redaktionsarbeit</a:t>
            </a:r>
            <a:endParaRPr lang="de-DE" sz="2800" b="1" dirty="0">
              <a:solidFill>
                <a:srgbClr val="4247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627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941512" y="1753306"/>
            <a:ext cx="10515600" cy="254735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rgbClr val="425766"/>
                </a:solidFill>
              </a:rPr>
              <a:t>Kommunikations-</a:t>
            </a:r>
            <a:r>
              <a:rPr lang="de-DE" sz="8000" dirty="0" err="1">
                <a:solidFill>
                  <a:srgbClr val="425766"/>
                </a:solidFill>
              </a:rPr>
              <a:t>plattform</a:t>
            </a:r>
            <a:endParaRPr lang="en-US" sz="8000" dirty="0">
              <a:solidFill>
                <a:srgbClr val="425766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74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F3EC839E-9414-48B7-970A-0D2854C52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82241" y="94662"/>
            <a:ext cx="8756777" cy="664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85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941512" y="1753306"/>
            <a:ext cx="10515600" cy="254735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rgbClr val="425766"/>
                </a:solidFill>
              </a:rPr>
              <a:t>Ansprechpersonen: </a:t>
            </a:r>
            <a:r>
              <a:rPr lang="de-DE" sz="3200" dirty="0">
                <a:solidFill>
                  <a:srgbClr val="425766"/>
                </a:solidFill>
              </a:rPr>
              <a:t>kontakt@activeoncokids.de</a:t>
            </a:r>
            <a:endParaRPr lang="en-US" sz="8000" dirty="0">
              <a:solidFill>
                <a:srgbClr val="425766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13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741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" y="65531"/>
            <a:ext cx="1708074" cy="99018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941512" y="1753306"/>
            <a:ext cx="10515600" cy="254735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rgbClr val="425766"/>
                </a:solidFill>
              </a:rPr>
              <a:t>Fragen</a:t>
            </a:r>
            <a:endParaRPr lang="en-US" sz="8000" dirty="0">
              <a:solidFill>
                <a:srgbClr val="425766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7082"/>
            <a:ext cx="12192000" cy="114091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FE1D7AE-C845-8DD3-C749-D8764890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84" y="-38880"/>
            <a:ext cx="1487087" cy="991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6A2441-082C-A6A1-5195-97543A5F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530" y="65531"/>
            <a:ext cx="1926863" cy="61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88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9B66F9C-E419-549F-BDF7-3B8341B53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09"/>
          <a:stretch/>
        </p:blipFill>
        <p:spPr>
          <a:xfrm>
            <a:off x="0" y="1"/>
            <a:ext cx="7747686" cy="1150760"/>
          </a:xfrm>
        </p:spPr>
      </p:pic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D2CC697A-B130-DD1C-B062-F01C3C4C1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64"/>
          <a:stretch/>
        </p:blipFill>
        <p:spPr>
          <a:xfrm>
            <a:off x="0" y="4948517"/>
            <a:ext cx="12192000" cy="188258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BBE3768-51D5-B122-1546-6C4FF5187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946" y="-38880"/>
            <a:ext cx="1190525" cy="79368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599FBE6-CA51-384F-B5FA-3F5A3CBE0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679" y="109511"/>
            <a:ext cx="1433552" cy="45613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1089C72-F8A7-4581-9782-E1970AF985A7}"/>
              </a:ext>
            </a:extLst>
          </p:cNvPr>
          <p:cNvSpPr txBox="1"/>
          <p:nvPr/>
        </p:nvSpPr>
        <p:spPr>
          <a:xfrm>
            <a:off x="675736" y="2204457"/>
            <a:ext cx="10682377" cy="110799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6600" b="1" dirty="0">
                <a:solidFill>
                  <a:srgbClr val="565766"/>
                </a:solidFill>
                <a:latin typeface="Calibri"/>
                <a:cs typeface="Calibri"/>
              </a:rPr>
              <a:t>Los geht´s :-)</a:t>
            </a:r>
          </a:p>
        </p:txBody>
      </p:sp>
    </p:spTree>
    <p:extLst>
      <p:ext uri="{BB962C8B-B14F-4D97-AF65-F5344CB8AC3E}">
        <p14:creationId xmlns:p14="http://schemas.microsoft.com/office/powerpoint/2010/main" val="1252787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59DC54-FB06-C993-65A6-A18B7BEB9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7514"/>
            <a:ext cx="10515600" cy="1325563"/>
          </a:xfrm>
        </p:spPr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2E9617B-D7FC-1170-F139-9FF193343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26801"/>
          </a:xfrm>
        </p:spPr>
      </p:pic>
    </p:spTree>
    <p:extLst>
      <p:ext uri="{BB962C8B-B14F-4D97-AF65-F5344CB8AC3E}">
        <p14:creationId xmlns:p14="http://schemas.microsoft.com/office/powerpoint/2010/main" val="836616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0140A-6D89-F276-579B-8D02024DD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624BCC-E18B-4FFA-D199-B77F69985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159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946</Words>
  <Application>Microsoft Office PowerPoint</Application>
  <PresentationFormat>Breitbild</PresentationFormat>
  <Paragraphs>175</Paragraphs>
  <Slides>32</Slides>
  <Notes>21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Courier New</vt:lpstr>
      <vt:lpstr>Wingdings</vt:lpstr>
      <vt:lpstr>Office</vt:lpstr>
      <vt:lpstr>PowerPoint-Präsentation</vt:lpstr>
      <vt:lpstr>PowerPoint-Präsentation</vt:lpstr>
      <vt:lpstr>GPS - Dr. Jannos Siaplouaras (Kardiologe; Fulda)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Universitätsklinikum Essen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Gauß, Gabriele</dc:creator>
  <cp:lastModifiedBy>Celine Perez Menten</cp:lastModifiedBy>
  <cp:revision>463</cp:revision>
  <dcterms:created xsi:type="dcterms:W3CDTF">2026-08-16T09:31:12Z</dcterms:created>
  <dcterms:modified xsi:type="dcterms:W3CDTF">2026-09-04T07:47:59Z</dcterms:modified>
</cp:coreProperties>
</file>